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7"/>
  </p:notesMasterIdLst>
  <p:handoutMasterIdLst>
    <p:handoutMasterId r:id="rId18"/>
  </p:handoutMasterIdLst>
  <p:sldIdLst>
    <p:sldId id="256" r:id="rId2"/>
    <p:sldId id="265" r:id="rId3"/>
    <p:sldId id="272" r:id="rId4"/>
    <p:sldId id="288" r:id="rId5"/>
    <p:sldId id="289" r:id="rId6"/>
    <p:sldId id="267" r:id="rId7"/>
    <p:sldId id="291" r:id="rId8"/>
    <p:sldId id="271" r:id="rId9"/>
    <p:sldId id="279" r:id="rId10"/>
    <p:sldId id="287" r:id="rId11"/>
    <p:sldId id="269" r:id="rId12"/>
    <p:sldId id="290" r:id="rId13"/>
    <p:sldId id="292" r:id="rId14"/>
    <p:sldId id="293" r:id="rId15"/>
    <p:sldId id="274" r:id="rId16"/>
  </p:sldIdLst>
  <p:sldSz cx="9144000" cy="6858000" type="screen4x3"/>
  <p:notesSz cx="6797675" cy="9926638"/>
  <p:defaultTextStyle>
    <a:defPPr>
      <a:defRPr lang="pl-P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rusiewicz, Tomasz (Nokia - PL/Wroclaw)" initials="BT(-P" lastIdx="1" clrIdx="0">
    <p:extLst>
      <p:ext uri="{19B8F6BF-5375-455C-9EA6-DF929625EA0E}">
        <p15:presenceInfo xmlns:p15="http://schemas.microsoft.com/office/powerpoint/2012/main" userId="Borusiewicz, Tomasz (Nokia - PL/Wrocla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A1"/>
    <a:srgbClr val="A719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75" autoAdjust="0"/>
  </p:normalViewPr>
  <p:slideViewPr>
    <p:cSldViewPr snapToObjects="1">
      <p:cViewPr varScale="1">
        <p:scale>
          <a:sx n="109" d="100"/>
          <a:sy n="109" d="100"/>
        </p:scale>
        <p:origin x="222" y="108"/>
      </p:cViewPr>
      <p:guideLst/>
    </p:cSldViewPr>
  </p:slideViewPr>
  <p:notesTextViewPr>
    <p:cViewPr>
      <p:scale>
        <a:sx n="1" d="1"/>
        <a:sy n="1" d="1"/>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28T21:22:32.635" idx="1">
    <p:pos x="10" y="10"/>
    <p:text>slajd 2 pominąc
slajd 3 w punktach
schematy dodac
zrobić to bardziej graficznie
zamiast odporności na zakłócenia zbadać poziom odbieranego sygnału z każdego systemu
ogólnie zrobić to bardziej w punktach, graficznie zamiast pisać  tekst</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E1D38622-904A-495B-A970-786E4019B9BE}"/>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9E537EFC-9A49-4533-98E2-91F433435DED}"/>
              </a:ext>
            </a:extLst>
          </p:cNvPr>
          <p:cNvSpPr>
            <a:spLocks noGrp="1"/>
          </p:cNvSpPr>
          <p:nvPr>
            <p:ph type="dt" sz="quarter"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CB849C9D-96F7-4CB0-B7BA-E1C21A669FD9}" type="datetimeFigureOut">
              <a:rPr lang="pl-PL"/>
              <a:pPr>
                <a:defRPr/>
              </a:pPr>
              <a:t>28.05.2020</a:t>
            </a:fld>
            <a:endParaRPr lang="pl-PL"/>
          </a:p>
        </p:txBody>
      </p:sp>
      <p:sp>
        <p:nvSpPr>
          <p:cNvPr id="4" name="Symbol zastępczy stopki 3">
            <a:extLst>
              <a:ext uri="{FF2B5EF4-FFF2-40B4-BE49-F238E27FC236}">
                <a16:creationId xmlns:a16="http://schemas.microsoft.com/office/drawing/2014/main" id="{6C073480-F5B7-4D6F-A0A6-CE046DC136CC}"/>
              </a:ext>
            </a:extLst>
          </p:cNvPr>
          <p:cNvSpPr>
            <a:spLocks noGrp="1"/>
          </p:cNvSpPr>
          <p:nvPr>
            <p:ph type="ftr" sz="quarter" idx="2"/>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5" name="Symbol zastępczy numeru slajdu 4">
            <a:extLst>
              <a:ext uri="{FF2B5EF4-FFF2-40B4-BE49-F238E27FC236}">
                <a16:creationId xmlns:a16="http://schemas.microsoft.com/office/drawing/2014/main" id="{56ACA334-DE68-4238-A6CA-FA1990522CD3}"/>
              </a:ext>
            </a:extLst>
          </p:cNvPr>
          <p:cNvSpPr>
            <a:spLocks noGrp="1"/>
          </p:cNvSpPr>
          <p:nvPr>
            <p:ph type="sldNum" sz="quarter" idx="3"/>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0E3E5084-BAC7-459B-BFFC-8D3EF11E8671}" type="slidenum">
              <a:rPr lang="pl-PL" altLang="pl-PL"/>
              <a:pPr/>
              <a:t>‹#›</a:t>
            </a:fld>
            <a:endParaRPr lang="pl-PL" altLang="pl-P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1245E11E-B545-4BC8-8E4B-593D184FA809}"/>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60CD9088-7FB5-4F48-AA0C-7D9D9C0FDE80}"/>
              </a:ext>
            </a:extLst>
          </p:cNvPr>
          <p:cNvSpPr>
            <a:spLocks noGrp="1"/>
          </p:cNvSpPr>
          <p:nvPr>
            <p:ph type="dt"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351A85F3-1F03-4F28-A522-78428AA92285}" type="datetimeFigureOut">
              <a:rPr lang="pl-PL"/>
              <a:pPr>
                <a:defRPr/>
              </a:pPr>
              <a:t>28.05.2020</a:t>
            </a:fld>
            <a:endParaRPr lang="pl-PL"/>
          </a:p>
        </p:txBody>
      </p:sp>
      <p:sp>
        <p:nvSpPr>
          <p:cNvPr id="4" name="Symbol zastępczy obrazu slajdu 3">
            <a:extLst>
              <a:ext uri="{FF2B5EF4-FFF2-40B4-BE49-F238E27FC236}">
                <a16:creationId xmlns:a16="http://schemas.microsoft.com/office/drawing/2014/main" id="{5E47D1B2-FAEA-4F9A-81CE-7D65248FC345}"/>
              </a:ext>
            </a:extLst>
          </p:cNvPr>
          <p:cNvSpPr>
            <a:spLocks noGrp="1" noRot="1" noChangeAspect="1"/>
          </p:cNvSpPr>
          <p:nvPr>
            <p:ph type="sldImg" idx="2"/>
          </p:nvPr>
        </p:nvSpPr>
        <p:spPr>
          <a:xfrm>
            <a:off x="919163" y="744538"/>
            <a:ext cx="4959350" cy="3721100"/>
          </a:xfrm>
          <a:prstGeom prst="rect">
            <a:avLst/>
          </a:prstGeom>
          <a:noFill/>
          <a:ln w="12700">
            <a:solidFill>
              <a:prstClr val="black"/>
            </a:solidFill>
          </a:ln>
        </p:spPr>
        <p:txBody>
          <a:bodyPr vert="horz" lIns="100282" tIns="50141" rIns="100282" bIns="50141" rtlCol="0" anchor="ctr"/>
          <a:lstStyle/>
          <a:p>
            <a:pPr lvl="0"/>
            <a:endParaRPr lang="pl-PL" noProof="0"/>
          </a:p>
        </p:txBody>
      </p:sp>
      <p:sp>
        <p:nvSpPr>
          <p:cNvPr id="5" name="Symbol zastępczy notatek 4">
            <a:extLst>
              <a:ext uri="{FF2B5EF4-FFF2-40B4-BE49-F238E27FC236}">
                <a16:creationId xmlns:a16="http://schemas.microsoft.com/office/drawing/2014/main" id="{7A4E03B0-BFD6-46D7-8A98-BDC340AFAFED}"/>
              </a:ext>
            </a:extLst>
          </p:cNvPr>
          <p:cNvSpPr>
            <a:spLocks noGrp="1"/>
          </p:cNvSpPr>
          <p:nvPr>
            <p:ph type="body" sz="quarter" idx="3"/>
          </p:nvPr>
        </p:nvSpPr>
        <p:spPr>
          <a:xfrm>
            <a:off x="679450" y="4714875"/>
            <a:ext cx="5438775" cy="4467225"/>
          </a:xfrm>
          <a:prstGeom prst="rect">
            <a:avLst/>
          </a:prstGeom>
        </p:spPr>
        <p:txBody>
          <a:bodyPr vert="horz" lIns="100282" tIns="50141" rIns="100282" bIns="50141" rtlCol="0"/>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a:extLst>
              <a:ext uri="{FF2B5EF4-FFF2-40B4-BE49-F238E27FC236}">
                <a16:creationId xmlns:a16="http://schemas.microsoft.com/office/drawing/2014/main" id="{B1BAC5B9-F31D-4779-A069-4514DF9BC105}"/>
              </a:ext>
            </a:extLst>
          </p:cNvPr>
          <p:cNvSpPr>
            <a:spLocks noGrp="1"/>
          </p:cNvSpPr>
          <p:nvPr>
            <p:ph type="ftr" sz="quarter" idx="4"/>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7" name="Symbol zastępczy numeru slajdu 6">
            <a:extLst>
              <a:ext uri="{FF2B5EF4-FFF2-40B4-BE49-F238E27FC236}">
                <a16:creationId xmlns:a16="http://schemas.microsoft.com/office/drawing/2014/main" id="{983D5C18-8D3C-4C3C-97A4-68ED955FC9B7}"/>
              </a:ext>
            </a:extLst>
          </p:cNvPr>
          <p:cNvSpPr>
            <a:spLocks noGrp="1"/>
          </p:cNvSpPr>
          <p:nvPr>
            <p:ph type="sldNum" sz="quarter" idx="5"/>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1789CCE7-650D-4EE0-A845-41D5E505AE2A}" type="slidenum">
              <a:rPr lang="pl-PL" altLang="pl-PL"/>
              <a:pPr/>
              <a:t>‹#›</a:t>
            </a:fld>
            <a:endParaRPr lang="pl-PL" altLang="pl-P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9CCE7-650D-4EE0-A845-41D5E505AE2A}" type="slidenum">
              <a:rPr lang="pl-PL" altLang="pl-PL" smtClean="0"/>
              <a:pPr/>
              <a:t>5</a:t>
            </a:fld>
            <a:endParaRPr lang="pl-PL" altLang="pl-PL"/>
          </a:p>
        </p:txBody>
      </p:sp>
    </p:spTree>
    <p:extLst>
      <p:ext uri="{BB962C8B-B14F-4D97-AF65-F5344CB8AC3E}">
        <p14:creationId xmlns:p14="http://schemas.microsoft.com/office/powerpoint/2010/main" val="4104785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033D918-412C-41F4-98EA-BD2A647116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ytuł 1">
            <a:extLst>
              <a:ext uri="{FF2B5EF4-FFF2-40B4-BE49-F238E27FC236}">
                <a16:creationId xmlns:a16="http://schemas.microsoft.com/office/drawing/2014/main" id="{D55BD137-CF0C-4062-B217-35A144A5113D}"/>
              </a:ext>
            </a:extLst>
          </p:cNvPr>
          <p:cNvSpPr txBox="1">
            <a:spLocks/>
          </p:cNvSpPr>
          <p:nvPr/>
        </p:nvSpPr>
        <p:spPr bwMode="auto">
          <a:xfrm>
            <a:off x="290513" y="2420938"/>
            <a:ext cx="8640762"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l" rtl="0" eaLnBrk="1" fontAlgn="base" hangingPunct="1">
              <a:spcBef>
                <a:spcPct val="0"/>
              </a:spcBef>
              <a:spcAft>
                <a:spcPct val="0"/>
              </a:spcAft>
              <a:defRPr sz="4000" b="1" cap="all">
                <a:solidFill>
                  <a:schemeClr val="tx1"/>
                </a:solidFill>
                <a:latin typeface="+mj-lt"/>
                <a:ea typeface="+mj-ea"/>
                <a:cs typeface="+mj-cs"/>
              </a:defRPr>
            </a:lvl1pPr>
            <a:lvl2pPr algn="l" rtl="0" eaLnBrk="1" fontAlgn="base" hangingPunct="1">
              <a:spcBef>
                <a:spcPct val="0"/>
              </a:spcBef>
              <a:spcAft>
                <a:spcPct val="0"/>
              </a:spcAft>
              <a:defRPr sz="3600" b="1">
                <a:solidFill>
                  <a:schemeClr val="tx2"/>
                </a:solidFill>
                <a:latin typeface="Trebuchet MS" pitchFamily="34" charset="0"/>
              </a:defRPr>
            </a:lvl2pPr>
            <a:lvl3pPr algn="l" rtl="0" eaLnBrk="1" fontAlgn="base" hangingPunct="1">
              <a:spcBef>
                <a:spcPct val="0"/>
              </a:spcBef>
              <a:spcAft>
                <a:spcPct val="0"/>
              </a:spcAft>
              <a:defRPr sz="3600" b="1">
                <a:solidFill>
                  <a:schemeClr val="tx2"/>
                </a:solidFill>
                <a:latin typeface="Trebuchet MS" pitchFamily="34" charset="0"/>
              </a:defRPr>
            </a:lvl3pPr>
            <a:lvl4pPr algn="l" rtl="0" eaLnBrk="1" fontAlgn="base" hangingPunct="1">
              <a:spcBef>
                <a:spcPct val="0"/>
              </a:spcBef>
              <a:spcAft>
                <a:spcPct val="0"/>
              </a:spcAft>
              <a:defRPr sz="3600" b="1">
                <a:solidFill>
                  <a:schemeClr val="tx2"/>
                </a:solidFill>
                <a:latin typeface="Trebuchet MS" pitchFamily="34" charset="0"/>
              </a:defRPr>
            </a:lvl4pPr>
            <a:lvl5pPr algn="l" rtl="0" eaLnBrk="1" fontAlgn="base" hangingPunct="1">
              <a:spcBef>
                <a:spcPct val="0"/>
              </a:spcBef>
              <a:spcAft>
                <a:spcPct val="0"/>
              </a:spcAft>
              <a:defRPr sz="3600" b="1">
                <a:solidFill>
                  <a:schemeClr val="tx2"/>
                </a:solidFill>
                <a:latin typeface="Trebuchet MS"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a:lstStyle>
          <a:p>
            <a:pPr>
              <a:defRPr/>
            </a:pPr>
            <a:endParaRPr lang="pl-PL" kern="0" dirty="0">
              <a:latin typeface="Calibri" panose="020F0502020204030204" pitchFamily="34" charset="0"/>
            </a:endParaRPr>
          </a:p>
        </p:txBody>
      </p:sp>
      <p:pic>
        <p:nvPicPr>
          <p:cNvPr id="6" name="Obraz 5">
            <a:extLst>
              <a:ext uri="{FF2B5EF4-FFF2-40B4-BE49-F238E27FC236}">
                <a16:creationId xmlns:a16="http://schemas.microsoft.com/office/drawing/2014/main" id="{804DAC0D-5FB3-4A95-920A-0F929ADD7B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ymbol zastępczy obrazu 2"/>
          <p:cNvSpPr>
            <a:spLocks noGrp="1"/>
          </p:cNvSpPr>
          <p:nvPr>
            <p:ph type="pic" idx="1"/>
          </p:nvPr>
        </p:nvSpPr>
        <p:spPr>
          <a:xfrm>
            <a:off x="1403648" y="1988840"/>
            <a:ext cx="7614402" cy="47525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tekstu 2"/>
          <p:cNvSpPr>
            <a:spLocks noGrp="1"/>
          </p:cNvSpPr>
          <p:nvPr>
            <p:ph type="body" idx="11"/>
          </p:nvPr>
        </p:nvSpPr>
        <p:spPr>
          <a:xfrm>
            <a:off x="1403648" y="116632"/>
            <a:ext cx="7614402" cy="1728192"/>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5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3332596519"/>
      </p:ext>
    </p:extLst>
  </p:cSld>
  <p:clrMapOvr>
    <a:masterClrMapping/>
  </p:clrMapOvr>
  <p:transition>
    <p:randomBa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E7EEAB0-D267-4022-BB00-9039AE6A2E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7C4CFDDD-FEFC-467F-9323-18BB2FAF4DA9}"/>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530D56BB-A2CF-4FB0-9667-F8148879597F}"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pionowy 1"/>
          <p:cNvSpPr>
            <a:spLocks noGrp="1"/>
          </p:cNvSpPr>
          <p:nvPr>
            <p:ph type="title" orient="vert"/>
          </p:nvPr>
        </p:nvSpPr>
        <p:spPr>
          <a:xfrm>
            <a:off x="6629400" y="116632"/>
            <a:ext cx="2407096" cy="6696744"/>
          </a:xfrm>
        </p:spPr>
        <p:txBody>
          <a:bodyPr vert="eaVert"/>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16632"/>
            <a:ext cx="5721424" cy="669674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182386250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ajd tytułowy">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D5915826-EE50-4FEB-843D-0E593B2795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4">
            <a:extLst>
              <a:ext uri="{FF2B5EF4-FFF2-40B4-BE49-F238E27FC236}">
                <a16:creationId xmlns:a16="http://schemas.microsoft.com/office/drawing/2014/main" id="{8178D458-5589-4B79-BB13-A479857412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ymbol zastępczy tekstu 2"/>
          <p:cNvSpPr>
            <a:spLocks noGrp="1"/>
          </p:cNvSpPr>
          <p:nvPr>
            <p:ph type="body" idx="10"/>
          </p:nvPr>
        </p:nvSpPr>
        <p:spPr>
          <a:xfrm>
            <a:off x="4704169" y="2492896"/>
            <a:ext cx="4313881" cy="1152128"/>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25" name="Symbol zastępczy obrazu 2"/>
          <p:cNvSpPr>
            <a:spLocks noGrp="1"/>
          </p:cNvSpPr>
          <p:nvPr>
            <p:ph type="pic" idx="1"/>
          </p:nvPr>
        </p:nvSpPr>
        <p:spPr>
          <a:xfrm>
            <a:off x="1403648" y="116632"/>
            <a:ext cx="3168352" cy="66247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p>
        </p:txBody>
      </p:sp>
      <p:sp>
        <p:nvSpPr>
          <p:cNvPr id="10" name="Symbol zastępczy tekstu 2"/>
          <p:cNvSpPr>
            <a:spLocks noGrp="1"/>
          </p:cNvSpPr>
          <p:nvPr>
            <p:ph type="body" idx="11"/>
          </p:nvPr>
        </p:nvSpPr>
        <p:spPr>
          <a:xfrm>
            <a:off x="4704169" y="116632"/>
            <a:ext cx="4313881" cy="2232248"/>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8" name="Symbol zastępczy zawartości 2"/>
          <p:cNvSpPr>
            <a:spLocks noGrp="1"/>
          </p:cNvSpPr>
          <p:nvPr>
            <p:ph sz="half" idx="12"/>
          </p:nvPr>
        </p:nvSpPr>
        <p:spPr>
          <a:xfrm>
            <a:off x="4704169" y="3861048"/>
            <a:ext cx="4313882" cy="2880320"/>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3895271491"/>
      </p:ext>
    </p:extLst>
  </p:cSld>
  <p:clrMapOvr>
    <a:masterClrMapping/>
  </p:clrMapOvr>
  <p:transition>
    <p:randomBa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56169F4F-3C0C-42AA-9A0C-C3FDCE0C9B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B2D55D28-3E27-4ADF-B652-551C8803B908}"/>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CDCAA92-B956-437A-8533-BF1EA9817C9E}"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5" name="Symbol zastępczy zawartości 2"/>
          <p:cNvSpPr>
            <a:spLocks noGrp="1"/>
          </p:cNvSpPr>
          <p:nvPr>
            <p:ph sz="half" idx="1"/>
          </p:nvPr>
        </p:nvSpPr>
        <p:spPr>
          <a:xfrm>
            <a:off x="755575" y="1556792"/>
            <a:ext cx="8262476" cy="5256584"/>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8" name="Symbol zastępczy tekstu 2"/>
          <p:cNvSpPr>
            <a:spLocks noGrp="1"/>
          </p:cNvSpPr>
          <p:nvPr>
            <p:ph type="body" idx="10"/>
          </p:nvPr>
        </p:nvSpPr>
        <p:spPr>
          <a:xfrm>
            <a:off x="755575" y="116632"/>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9" name="Symbol zastępczy tekstu 2"/>
          <p:cNvSpPr>
            <a:spLocks noGrp="1"/>
          </p:cNvSpPr>
          <p:nvPr>
            <p:ph type="body" idx="11"/>
          </p:nvPr>
        </p:nvSpPr>
        <p:spPr>
          <a:xfrm>
            <a:off x="755575" y="620688"/>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4010383558"/>
      </p:ext>
    </p:extLst>
  </p:cSld>
  <p:clrMapOvr>
    <a:masterClrMapping/>
  </p:clrMapOvr>
  <p:transition>
    <p:randomBa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główek sekcj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0FFB0667-ACB6-4986-804D-CA4A9C6F5B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34745EC5-B1A4-4613-BE65-94F88D2B3BC1}"/>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651FE5D-B9A5-4516-AFDA-ABAA350810A8}"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8" name="Symbol zastępczy obrazu 2"/>
          <p:cNvSpPr>
            <a:spLocks noGrp="1"/>
          </p:cNvSpPr>
          <p:nvPr>
            <p:ph type="pic" idx="1"/>
          </p:nvPr>
        </p:nvSpPr>
        <p:spPr>
          <a:xfrm>
            <a:off x="755575" y="1844823"/>
            <a:ext cx="3672409" cy="49685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zawartości 2"/>
          <p:cNvSpPr>
            <a:spLocks noGrp="1"/>
          </p:cNvSpPr>
          <p:nvPr>
            <p:ph idx="11"/>
          </p:nvPr>
        </p:nvSpPr>
        <p:spPr>
          <a:xfrm>
            <a:off x="4571428" y="1844823"/>
            <a:ext cx="4465067" cy="496855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4"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5" name="Symbol zastępczy tekstu 2"/>
          <p:cNvSpPr>
            <a:spLocks noGrp="1"/>
          </p:cNvSpPr>
          <p:nvPr>
            <p:ph type="body" idx="10"/>
          </p:nvPr>
        </p:nvSpPr>
        <p:spPr>
          <a:xfrm>
            <a:off x="755575" y="1120625"/>
            <a:ext cx="8280920"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4046788963"/>
      </p:ext>
    </p:extLst>
  </p:cSld>
  <p:clrMapOvr>
    <a:masterClrMapping/>
  </p:clrMapOvr>
  <p:transition>
    <p:randomBa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4CBD7435-325D-4720-933D-BBFA05F722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84CA3A43-7B67-4BF3-816A-80B75209248A}"/>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5CCD9D4-E3BC-4E8D-8CB5-13D0DCA98A25}"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3" name="Symbol zastępczy zawartości 2"/>
          <p:cNvSpPr>
            <a:spLocks noGrp="1"/>
          </p:cNvSpPr>
          <p:nvPr>
            <p:ph sz="half" idx="1"/>
          </p:nvPr>
        </p:nvSpPr>
        <p:spPr>
          <a:xfrm>
            <a:off x="755575" y="1628800"/>
            <a:ext cx="4032449" cy="5112567"/>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0" name="Symbol zastępczy zawartości 2"/>
          <p:cNvSpPr>
            <a:spLocks noGrp="1"/>
          </p:cNvSpPr>
          <p:nvPr>
            <p:ph sz="half" idx="11"/>
          </p:nvPr>
        </p:nvSpPr>
        <p:spPr>
          <a:xfrm>
            <a:off x="4932040" y="1628801"/>
            <a:ext cx="4108259" cy="5112566"/>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2"/>
          <p:cNvSpPr>
            <a:spLocks noGrp="1"/>
          </p:cNvSpPr>
          <p:nvPr>
            <p:ph type="body" idx="10"/>
          </p:nvPr>
        </p:nvSpPr>
        <p:spPr>
          <a:xfrm>
            <a:off x="755575" y="44624"/>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3" name="Symbol zastępczy tekstu 2"/>
          <p:cNvSpPr>
            <a:spLocks noGrp="1"/>
          </p:cNvSpPr>
          <p:nvPr>
            <p:ph type="body" idx="12"/>
          </p:nvPr>
        </p:nvSpPr>
        <p:spPr>
          <a:xfrm>
            <a:off x="755575" y="548680"/>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2174883556"/>
      </p:ext>
    </p:extLst>
  </p:cSld>
  <p:clrMapOvr>
    <a:masterClrMapping/>
  </p:clrMapOvr>
  <p:transition>
    <p:randomBa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pic>
        <p:nvPicPr>
          <p:cNvPr id="7" name="Obraz 3">
            <a:extLst>
              <a:ext uri="{FF2B5EF4-FFF2-40B4-BE49-F238E27FC236}">
                <a16:creationId xmlns:a16="http://schemas.microsoft.com/office/drawing/2014/main" id="{8FDE56CF-D8DC-45E3-9B82-4EA264BED8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le tekstowe 4">
            <a:extLst>
              <a:ext uri="{FF2B5EF4-FFF2-40B4-BE49-F238E27FC236}">
                <a16:creationId xmlns:a16="http://schemas.microsoft.com/office/drawing/2014/main" id="{6AE90F56-D096-4715-B035-1EF7D0CAA969}"/>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ECEA346-22E6-4CAE-8A28-50C792900B8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11" name="Symbol zastępczy zawartości 2"/>
          <p:cNvSpPr>
            <a:spLocks noGrp="1"/>
          </p:cNvSpPr>
          <p:nvPr>
            <p:ph sz="half" idx="1"/>
          </p:nvPr>
        </p:nvSpPr>
        <p:spPr>
          <a:xfrm>
            <a:off x="755576"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zawartości 2"/>
          <p:cNvSpPr>
            <a:spLocks noGrp="1"/>
          </p:cNvSpPr>
          <p:nvPr>
            <p:ph sz="half" idx="11"/>
          </p:nvPr>
        </p:nvSpPr>
        <p:spPr>
          <a:xfrm>
            <a:off x="5004048"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6"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7" name="Symbol zastępczy tekstu 2"/>
          <p:cNvSpPr>
            <a:spLocks noGrp="1"/>
          </p:cNvSpPr>
          <p:nvPr>
            <p:ph type="body" idx="10"/>
          </p:nvPr>
        </p:nvSpPr>
        <p:spPr>
          <a:xfrm>
            <a:off x="755576"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9" name="Symbol zastępczy tekstu 2"/>
          <p:cNvSpPr>
            <a:spLocks noGrp="1"/>
          </p:cNvSpPr>
          <p:nvPr>
            <p:ph type="body" idx="13"/>
          </p:nvPr>
        </p:nvSpPr>
        <p:spPr>
          <a:xfrm>
            <a:off x="5004048"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3701504942"/>
      </p:ext>
    </p:extLst>
  </p:cSld>
  <p:clrMapOvr>
    <a:masterClrMapping/>
  </p:clrMapOvr>
  <p:transition>
    <p:randomBa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97AAD276-8E2B-46A4-A2F9-A1B6FA9749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6B270168-23CE-40E8-B2B4-F54BFAD79180}"/>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0605296-6567-4368-BC5A-E156B4245262}"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683568" y="116632"/>
            <a:ext cx="3312368" cy="1318468"/>
          </a:xfrm>
        </p:spPr>
        <p:txBody>
          <a:bodyPr anchor="b"/>
          <a:lstStyle>
            <a:lvl1pPr algn="l">
              <a:defRPr sz="2000" b="1"/>
            </a:lvl1pPr>
          </a:lstStyle>
          <a:p>
            <a:r>
              <a:rPr lang="pl-PL"/>
              <a:t>Kliknij, aby edytować styl</a:t>
            </a:r>
            <a:endParaRPr lang="pl-PL" dirty="0"/>
          </a:p>
        </p:txBody>
      </p:sp>
      <p:sp>
        <p:nvSpPr>
          <p:cNvPr id="3" name="Symbol zastępczy zawartości 2"/>
          <p:cNvSpPr>
            <a:spLocks noGrp="1"/>
          </p:cNvSpPr>
          <p:nvPr>
            <p:ph idx="1"/>
          </p:nvPr>
        </p:nvSpPr>
        <p:spPr>
          <a:xfrm>
            <a:off x="4139952" y="116632"/>
            <a:ext cx="4896544" cy="66247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4" name="Symbol zastępczy tekstu 3"/>
          <p:cNvSpPr>
            <a:spLocks noGrp="1"/>
          </p:cNvSpPr>
          <p:nvPr>
            <p:ph type="body" sz="half" idx="2"/>
          </p:nvPr>
        </p:nvSpPr>
        <p:spPr>
          <a:xfrm>
            <a:off x="683568" y="1435100"/>
            <a:ext cx="3312368" cy="53062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1770506437"/>
      </p:ext>
    </p:extLst>
  </p:cSld>
  <p:clrMapOvr>
    <a:masterClrMapping/>
  </p:clrMapOvr>
  <p:transition>
    <p:randomBa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856A377A-CC19-47E4-BF83-CB5BBDCCFB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D0C8161D-CB05-43FB-B6A5-B95D020B364C}"/>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FDC9B61-2795-4CCB-A040-36D33DF9EDE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2253952" y="4800600"/>
            <a:ext cx="5486400" cy="566738"/>
          </a:xfrm>
        </p:spPr>
        <p:txBody>
          <a:bodyPr anchor="b"/>
          <a:lstStyle>
            <a:lvl1pPr algn="l">
              <a:defRPr sz="2000" b="1"/>
            </a:lvl1pPr>
          </a:lstStyle>
          <a:p>
            <a:r>
              <a:rPr lang="pl-PL"/>
              <a:t>Kliknij, aby edytować styl</a:t>
            </a:r>
            <a:endParaRPr lang="pl-PL" dirty="0"/>
          </a:p>
        </p:txBody>
      </p:sp>
      <p:sp>
        <p:nvSpPr>
          <p:cNvPr id="3" name="Symbol zastępczy obrazu 2"/>
          <p:cNvSpPr>
            <a:spLocks noGrp="1"/>
          </p:cNvSpPr>
          <p:nvPr>
            <p:ph type="pic" idx="1"/>
          </p:nvPr>
        </p:nvSpPr>
        <p:spPr>
          <a:xfrm>
            <a:off x="755576" y="283"/>
            <a:ext cx="8388046" cy="47272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4" name="Symbol zastępczy tekstu 3"/>
          <p:cNvSpPr>
            <a:spLocks noGrp="1"/>
          </p:cNvSpPr>
          <p:nvPr>
            <p:ph type="body" sz="half" idx="2"/>
          </p:nvPr>
        </p:nvSpPr>
        <p:spPr>
          <a:xfrm>
            <a:off x="2253952"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3778238403"/>
      </p:ext>
    </p:extLst>
  </p:cSld>
  <p:clrMapOvr>
    <a:masterClrMapping/>
  </p:clrMapOvr>
  <p:transition>
    <p:randomBa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38C85F51-E8EA-45B5-9C49-385E40FCFC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87E37F1C-3168-4A1E-A204-F3FDEA2DB7DE}"/>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1D3577A-866B-40D7-81B3-0CD23ECF50B9}"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755576" y="116632"/>
            <a:ext cx="8280920" cy="1548656"/>
          </a:xfrm>
        </p:spPr>
        <p:txBody>
          <a:bodyPr/>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772816"/>
            <a:ext cx="8280920" cy="4968551"/>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1999233445"/>
      </p:ext>
    </p:extLst>
  </p:cSld>
  <p:clrMapOvr>
    <a:masterClrMapping/>
  </p:clrMapOvr>
  <p:transition>
    <p:randomBa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4">
            <a:extLst>
              <a:ext uri="{FF2B5EF4-FFF2-40B4-BE49-F238E27FC236}">
                <a16:creationId xmlns:a16="http://schemas.microsoft.com/office/drawing/2014/main" id="{925A5988-CEDE-4ECF-9D33-5497949A7C98}"/>
              </a:ext>
            </a:extLst>
          </p:cNvPr>
          <p:cNvSpPr>
            <a:spLocks noGrp="1" noChangeArrowheads="1"/>
          </p:cNvSpPr>
          <p:nvPr>
            <p:ph type="title"/>
          </p:nvPr>
        </p:nvSpPr>
        <p:spPr bwMode="auto">
          <a:xfrm>
            <a:off x="107950" y="115888"/>
            <a:ext cx="8280400"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15">
            <a:extLst>
              <a:ext uri="{FF2B5EF4-FFF2-40B4-BE49-F238E27FC236}">
                <a16:creationId xmlns:a16="http://schemas.microsoft.com/office/drawing/2014/main" id="{BF155C66-1EF9-4349-965B-305CE23015EC}"/>
              </a:ext>
            </a:extLst>
          </p:cNvPr>
          <p:cNvSpPr>
            <a:spLocks noGrp="1" noChangeArrowheads="1"/>
          </p:cNvSpPr>
          <p:nvPr>
            <p:ph type="body" idx="1"/>
          </p:nvPr>
        </p:nvSpPr>
        <p:spPr bwMode="auto">
          <a:xfrm>
            <a:off x="107950" y="1773238"/>
            <a:ext cx="82804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ransition>
    <p:randomBar/>
  </p:transition>
  <p:txStyles>
    <p:titleStyle>
      <a:lvl1pPr algn="l" rtl="0" eaLnBrk="1" fontAlgn="base" hangingPunct="1">
        <a:spcBef>
          <a:spcPct val="0"/>
        </a:spcBef>
        <a:spcAft>
          <a:spcPct val="0"/>
        </a:spcAft>
        <a:defRPr sz="3600">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3600">
          <a:solidFill>
            <a:schemeClr val="tx1"/>
          </a:solidFill>
          <a:latin typeface="Calibri" panose="020F0502020204030204" pitchFamily="34" charset="0"/>
        </a:defRPr>
      </a:lvl2pPr>
      <a:lvl3pPr algn="l" rtl="0" eaLnBrk="1" fontAlgn="base" hangingPunct="1">
        <a:spcBef>
          <a:spcPct val="0"/>
        </a:spcBef>
        <a:spcAft>
          <a:spcPct val="0"/>
        </a:spcAft>
        <a:defRPr sz="3600">
          <a:solidFill>
            <a:schemeClr val="tx1"/>
          </a:solidFill>
          <a:latin typeface="Calibri" panose="020F0502020204030204" pitchFamily="34" charset="0"/>
        </a:defRPr>
      </a:lvl3pPr>
      <a:lvl4pPr algn="l" rtl="0" eaLnBrk="1" fontAlgn="base" hangingPunct="1">
        <a:spcBef>
          <a:spcPct val="0"/>
        </a:spcBef>
        <a:spcAft>
          <a:spcPct val="0"/>
        </a:spcAft>
        <a:defRPr sz="3600">
          <a:solidFill>
            <a:schemeClr val="tx1"/>
          </a:solidFill>
          <a:latin typeface="Calibri" panose="020F0502020204030204" pitchFamily="34" charset="0"/>
        </a:defRPr>
      </a:lvl4pPr>
      <a:lvl5pPr algn="l" rtl="0" eaLnBrk="1" fontAlgn="base" hangingPunct="1">
        <a:spcBef>
          <a:spcPct val="0"/>
        </a:spcBef>
        <a:spcAft>
          <a:spcPct val="0"/>
        </a:spcAft>
        <a:defRPr sz="3600">
          <a:solidFill>
            <a:schemeClr val="tx1"/>
          </a:solidFill>
          <a:latin typeface="Calibri" panose="020F0502020204030204"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hyperlink" Target="https://www.arduino.cc/" TargetMode="External"/><Relationship Id="rId2" Type="http://schemas.openxmlformats.org/officeDocument/2006/relationships/hyperlink" Target="https://cd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A4807DE8-382E-47CD-B1E0-A9A0BEA0EB7E}"/>
              </a:ext>
            </a:extLst>
          </p:cNvPr>
          <p:cNvSpPr txBox="1"/>
          <p:nvPr/>
        </p:nvSpPr>
        <p:spPr>
          <a:xfrm>
            <a:off x="1265017" y="1628800"/>
            <a:ext cx="7884368" cy="1384995"/>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Temat pracy: </a:t>
            </a:r>
          </a:p>
          <a:p>
            <a:pPr algn="ctr"/>
            <a:r>
              <a:rPr lang="pl-PL" sz="2800" b="1" dirty="0">
                <a:latin typeface="Calibri" panose="020F0502020204030204" pitchFamily="34" charset="0"/>
                <a:cs typeface="Calibri" panose="020F0502020204030204" pitchFamily="34" charset="0"/>
              </a:rPr>
              <a:t>Wielosystemowa platforma dydaktyczna dla sieci sensorowej IoT</a:t>
            </a:r>
          </a:p>
        </p:txBody>
      </p:sp>
      <p:sp>
        <p:nvSpPr>
          <p:cNvPr id="3" name="pole tekstowe 2">
            <a:extLst>
              <a:ext uri="{FF2B5EF4-FFF2-40B4-BE49-F238E27FC236}">
                <a16:creationId xmlns:a16="http://schemas.microsoft.com/office/drawing/2014/main" id="{53F03333-2FD1-42C0-8A3B-8903425E6B00}"/>
              </a:ext>
            </a:extLst>
          </p:cNvPr>
          <p:cNvSpPr txBox="1"/>
          <p:nvPr/>
        </p:nvSpPr>
        <p:spPr>
          <a:xfrm>
            <a:off x="1272635" y="5659784"/>
            <a:ext cx="7632848" cy="1169551"/>
          </a:xfrm>
          <a:prstGeom prst="rect">
            <a:avLst/>
          </a:prstGeom>
          <a:noFill/>
        </p:spPr>
        <p:txBody>
          <a:bodyPr wrap="square" rtlCol="0">
            <a:spAutoFit/>
          </a:bodyPr>
          <a:lstStyle/>
          <a:p>
            <a:r>
              <a:rPr lang="pl-PL" sz="1400" dirty="0">
                <a:latin typeface="Calibri" panose="020F0502020204030204" pitchFamily="34" charset="0"/>
                <a:cs typeface="Calibri" panose="020F0502020204030204" pitchFamily="34" charset="0"/>
              </a:rPr>
              <a:t>Autor: 			inż. Tomasz Borusiewicz</a:t>
            </a:r>
          </a:p>
          <a:p>
            <a:r>
              <a:rPr lang="pl-PL" sz="1400" dirty="0">
                <a:latin typeface="Calibri" panose="020F0502020204030204" pitchFamily="34" charset="0"/>
                <a:cs typeface="Calibri" panose="020F0502020204030204" pitchFamily="34" charset="0"/>
              </a:rPr>
              <a:t>Kierunek: 			Teleinformatyka</a:t>
            </a:r>
          </a:p>
          <a:p>
            <a:r>
              <a:rPr lang="pl-PL" sz="1400" dirty="0">
                <a:latin typeface="Calibri" panose="020F0502020204030204" pitchFamily="34" charset="0"/>
                <a:cs typeface="Calibri" panose="020F0502020204030204" pitchFamily="34" charset="0"/>
              </a:rPr>
              <a:t>Specjalność: 		utrzymanie sieci teleinformatycznych</a:t>
            </a:r>
          </a:p>
          <a:p>
            <a:r>
              <a:rPr lang="pl-PL" sz="1400" dirty="0">
                <a:latin typeface="Calibri" panose="020F0502020204030204" pitchFamily="34" charset="0"/>
                <a:cs typeface="Calibri" panose="020F0502020204030204" pitchFamily="34" charset="0"/>
              </a:rPr>
              <a:t>Jednostka organizacyjna: 	K34W04D03 Katedra Telekomunikacji i Teleinformatyki</a:t>
            </a:r>
          </a:p>
          <a:p>
            <a:r>
              <a:rPr lang="pl-PL" sz="1400" dirty="0">
                <a:latin typeface="Calibri" panose="020F0502020204030204" pitchFamily="34" charset="0"/>
                <a:cs typeface="Calibri" panose="020F0502020204030204" pitchFamily="34" charset="0"/>
              </a:rPr>
              <a:t>Prowadzący pracę: 		Dr hab. inż. Kamil Staniec</a:t>
            </a:r>
          </a:p>
        </p:txBody>
      </p:sp>
    </p:spTree>
  </p:cSld>
  <p:clrMapOvr>
    <a:masterClrMapping/>
  </p:clrMapOvr>
  <p:transition>
    <p:randomBa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Weryfikacja połączenia</a:t>
            </a:r>
            <a:endParaRPr lang="en-US" sz="28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2031325"/>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Weryfikacje połączenia pomiędzy dwoma modułami pomiędzy każdym systemem do realizacji przesyły danych poprzez sieć bezprzewodową przebiegała w taki sam sposób. Na urządzenie które było połączone z nadajnikiem wgrany został przygotowany skrypt przez, który urządzenie wysyłało do odbiornika wiadomość. Jeśli informacja była widoczna na urządzenie do, którego podłączony był odbiornik weryfikacja przebiegła pomyślnie. Poniższy uproszczony schemat przedstawia weryfikację połączenia.</a:t>
            </a:r>
          </a:p>
        </p:txBody>
      </p:sp>
      <p:pic>
        <p:nvPicPr>
          <p:cNvPr id="2" name="Picture 1">
            <a:extLst>
              <a:ext uri="{FF2B5EF4-FFF2-40B4-BE49-F238E27FC236}">
                <a16:creationId xmlns:a16="http://schemas.microsoft.com/office/drawing/2014/main" id="{AEEEC6A7-4C76-4E3F-B866-71AED7377F48}"/>
              </a:ext>
            </a:extLst>
          </p:cNvPr>
          <p:cNvPicPr>
            <a:picLocks noChangeAspect="1"/>
          </p:cNvPicPr>
          <p:nvPr/>
        </p:nvPicPr>
        <p:blipFill>
          <a:blip r:embed="rId2"/>
          <a:stretch>
            <a:fillRect/>
          </a:stretch>
        </p:blipFill>
        <p:spPr>
          <a:xfrm>
            <a:off x="2264695" y="3573016"/>
            <a:ext cx="5838745" cy="2987128"/>
          </a:xfrm>
          <a:prstGeom prst="rect">
            <a:avLst/>
          </a:prstGeom>
        </p:spPr>
      </p:pic>
    </p:spTree>
    <p:extLst>
      <p:ext uri="{BB962C8B-B14F-4D97-AF65-F5344CB8AC3E}">
        <p14:creationId xmlns:p14="http://schemas.microsoft.com/office/powerpoint/2010/main" val="2751294507"/>
      </p:ext>
    </p:extLst>
  </p:cSld>
  <p:clrMapOvr>
    <a:masterClrMapping/>
  </p:clrMapOvr>
  <p:transition>
    <p:randomBa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System archiwizacji i wizualizacji danych</a:t>
            </a:r>
            <a:endParaRPr lang="en-US" sz="28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1477328"/>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Praca posiada system archiwizacji i wizualizacji danych, służący do przechowywania i przedstawiania danych w sposób graficzny. Zebrane dane posłużyły do przeprowadzenia badań poprawności połączenia pomiędzy urządzeniami bezprzewodowymi. Do archiwizacji danych wykorzystano bazy danych </a:t>
            </a:r>
            <a:r>
              <a:rPr lang="pl-PL" dirty="0" err="1">
                <a:latin typeface="Calibri" panose="020F0502020204030204" pitchFamily="34" charset="0"/>
                <a:cs typeface="Calibri" panose="020F0502020204030204" pitchFamily="34" charset="0"/>
              </a:rPr>
              <a:t>InfluxDB</a:t>
            </a:r>
            <a:r>
              <a:rPr lang="pl-PL" dirty="0">
                <a:latin typeface="Calibri" panose="020F0502020204030204" pitchFamily="34" charset="0"/>
                <a:cs typeface="Calibri" panose="020F0502020204030204" pitchFamily="34" charset="0"/>
              </a:rPr>
              <a:t>, wizualizacja danych odbywa się w programie </a:t>
            </a:r>
            <a:r>
              <a:rPr lang="pl-PL" dirty="0" err="1">
                <a:latin typeface="Calibri" panose="020F0502020204030204" pitchFamily="34" charset="0"/>
                <a:cs typeface="Calibri" panose="020F0502020204030204" pitchFamily="34" charset="0"/>
              </a:rPr>
              <a:t>Grafana</a:t>
            </a:r>
            <a:r>
              <a:rPr lang="pl-PL" dirty="0">
                <a:latin typeface="Calibri" panose="020F0502020204030204" pitchFamily="34" charset="0"/>
                <a:cs typeface="Calibri" panose="020F0502020204030204" pitchFamily="34" charset="0"/>
              </a:rPr>
              <a:t>.</a:t>
            </a:r>
          </a:p>
        </p:txBody>
      </p:sp>
      <p:pic>
        <p:nvPicPr>
          <p:cNvPr id="3" name="Picture 2" descr="A picture containing monitor, computer, black, screen&#10;&#10;Description automatically generated">
            <a:extLst>
              <a:ext uri="{FF2B5EF4-FFF2-40B4-BE49-F238E27FC236}">
                <a16:creationId xmlns:a16="http://schemas.microsoft.com/office/drawing/2014/main" id="{025BB039-E729-4950-8C76-15907EE35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51" y="2965551"/>
            <a:ext cx="7757210" cy="2931063"/>
          </a:xfrm>
          <a:prstGeom prst="rect">
            <a:avLst/>
          </a:prstGeom>
        </p:spPr>
      </p:pic>
    </p:spTree>
    <p:extLst>
      <p:ext uri="{BB962C8B-B14F-4D97-AF65-F5344CB8AC3E}">
        <p14:creationId xmlns:p14="http://schemas.microsoft.com/office/powerpoint/2010/main" val="2635557070"/>
      </p:ext>
    </p:extLst>
  </p:cSld>
  <p:clrMapOvr>
    <a:masterClrMapping/>
  </p:clrMapOvr>
  <p:transition>
    <p:randomBa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707886"/>
          </a:xfrm>
          <a:prstGeom prst="rect">
            <a:avLst/>
          </a:prstGeom>
          <a:noFill/>
        </p:spPr>
        <p:txBody>
          <a:bodyPr wrap="square" rtlCol="0">
            <a:spAutoFit/>
          </a:bodyPr>
          <a:lstStyle/>
          <a:p>
            <a:pPr algn="ctr"/>
            <a:r>
              <a:rPr lang="pl-PL" sz="2000" b="1" dirty="0">
                <a:latin typeface="Calibri" panose="020F0502020204030204" pitchFamily="34" charset="0"/>
                <a:cs typeface="Calibri" panose="020F0502020204030204" pitchFamily="34" charset="0"/>
              </a:rPr>
              <a:t>Maszyna stanów wielosystemowej platformy czujnikowo komunikacyjnej</a:t>
            </a:r>
            <a:endParaRPr lang="en-US" sz="2000" b="1" dirty="0">
              <a:latin typeface="Calibri" panose="020F0502020204030204" pitchFamily="34" charset="0"/>
              <a:cs typeface="Calibri" panose="020F0502020204030204" pitchFamily="34" charset="0"/>
            </a:endParaRPr>
          </a:p>
        </p:txBody>
      </p:sp>
      <p:pic>
        <p:nvPicPr>
          <p:cNvPr id="3" name="Picture 2" descr="A close up of a map&#10;&#10;Description automatically generated">
            <a:extLst>
              <a:ext uri="{FF2B5EF4-FFF2-40B4-BE49-F238E27FC236}">
                <a16:creationId xmlns:a16="http://schemas.microsoft.com/office/drawing/2014/main" id="{D920BE00-7DCE-47F2-AC37-56DB5248F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621" y="1428187"/>
            <a:ext cx="4628893" cy="5373216"/>
          </a:xfrm>
          <a:prstGeom prst="rect">
            <a:avLst/>
          </a:prstGeom>
        </p:spPr>
      </p:pic>
      <p:sp>
        <p:nvSpPr>
          <p:cNvPr id="5" name="TextBox 4">
            <a:extLst>
              <a:ext uri="{FF2B5EF4-FFF2-40B4-BE49-F238E27FC236}">
                <a16:creationId xmlns:a16="http://schemas.microsoft.com/office/drawing/2014/main" id="{CE88ECCD-92F5-404E-A462-F00A96225AEC}"/>
              </a:ext>
            </a:extLst>
          </p:cNvPr>
          <p:cNvSpPr txBox="1"/>
          <p:nvPr/>
        </p:nvSpPr>
        <p:spPr>
          <a:xfrm>
            <a:off x="1403648" y="764704"/>
            <a:ext cx="7560840" cy="646331"/>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Sporządzona została maszyna stanów opisująca przepływ informacji podczas działania platformy edukacyjnej.</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7915330"/>
      </p:ext>
    </p:extLst>
  </p:cSld>
  <p:clrMapOvr>
    <a:masterClrMapping/>
  </p:clrMapOvr>
  <p:transition>
    <p:randomBa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Badanie odporności na zakłócenia</a:t>
            </a:r>
            <a:endParaRPr lang="en-US" sz="2800" b="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4BC0DC4-E747-43E8-B0C4-0169D9CE6303}"/>
              </a:ext>
            </a:extLst>
          </p:cNvPr>
          <p:cNvSpPr txBox="1"/>
          <p:nvPr/>
        </p:nvSpPr>
        <p:spPr>
          <a:xfrm>
            <a:off x="1403648" y="692696"/>
            <a:ext cx="7560840" cy="1200329"/>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Praca dyplomowa zakłada przeprowadzenie badań odporności systemów bezprzewodowych użytych w projekcie. W tym celu stworzony zostanie scenariusz testowy, w którym moduły odbierające sygnał zagłuszane będą za pomocą generatora sygnałów o kontrolowanej mocy nadawczej.</a:t>
            </a:r>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64189CA-B8E6-4FC8-9759-E4E58784E8A5}"/>
              </a:ext>
            </a:extLst>
          </p:cNvPr>
          <p:cNvSpPr txBox="1"/>
          <p:nvPr/>
        </p:nvSpPr>
        <p:spPr>
          <a:xfrm>
            <a:off x="1475656" y="5661248"/>
            <a:ext cx="7488832" cy="923330"/>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W stronę odbiorników wysyłany będzie sygnał o odpowiedniej mocy oraz częstotliwości i zbadany zostanie </a:t>
            </a:r>
            <a:r>
              <a:rPr lang="pl-PL">
                <a:latin typeface="Calibri" panose="020F0502020204030204" pitchFamily="34" charset="0"/>
                <a:cs typeface="Calibri" panose="020F0502020204030204" pitchFamily="34" charset="0"/>
              </a:rPr>
              <a:t>poziom zagłuszeń, </a:t>
            </a:r>
            <a:r>
              <a:rPr lang="pl-PL" dirty="0">
                <a:latin typeface="Calibri" panose="020F0502020204030204" pitchFamily="34" charset="0"/>
                <a:cs typeface="Calibri" panose="020F0502020204030204" pitchFamily="34" charset="0"/>
              </a:rPr>
              <a:t>przy którym dany system nie będzie w stanie odebrać wiadomości.</a:t>
            </a:r>
            <a:endParaRPr lang="en-US" dirty="0">
              <a:latin typeface="Calibri" panose="020F0502020204030204" pitchFamily="34" charset="0"/>
              <a:cs typeface="Calibri" panose="020F050202020403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2FC3B1E7-7741-4879-8D3C-9B5B74B29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945868"/>
            <a:ext cx="5618523" cy="3715379"/>
          </a:xfrm>
          <a:prstGeom prst="rect">
            <a:avLst/>
          </a:prstGeom>
        </p:spPr>
      </p:pic>
    </p:spTree>
    <p:extLst>
      <p:ext uri="{BB962C8B-B14F-4D97-AF65-F5344CB8AC3E}">
        <p14:creationId xmlns:p14="http://schemas.microsoft.com/office/powerpoint/2010/main" val="735322767"/>
      </p:ext>
    </p:extLst>
  </p:cSld>
  <p:clrMapOvr>
    <a:masterClrMapping/>
  </p:clrMapOvr>
  <p:transition>
    <p:randomBa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Koncepcja ćwiczeń laboratoryjnych</a:t>
            </a:r>
            <a:endParaRPr lang="en-US" sz="2800" b="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AC767C9-C9CF-418F-ADF2-2BAF33D2798E}"/>
              </a:ext>
            </a:extLst>
          </p:cNvPr>
          <p:cNvSpPr txBox="1"/>
          <p:nvPr/>
        </p:nvSpPr>
        <p:spPr>
          <a:xfrm>
            <a:off x="1547664" y="764704"/>
            <a:ext cx="7416824" cy="646331"/>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Ostatnim etapem pracy będzie sporządzenie koncepcji ćwiczeń laboratoryjnych z wykorzystaniem skonstruowanej platformy. </a:t>
            </a:r>
            <a:endParaRPr lang="en-US" dirty="0">
              <a:latin typeface="Calibri" panose="020F0502020204030204" pitchFamily="34" charset="0"/>
              <a:cs typeface="Calibri" panose="020F0502020204030204" pitchFamily="34" charset="0"/>
            </a:endParaRPr>
          </a:p>
        </p:txBody>
      </p:sp>
      <p:pic>
        <p:nvPicPr>
          <p:cNvPr id="4" name="Picture 3" descr="A circuit board&#10;&#10;Description automatically generated">
            <a:extLst>
              <a:ext uri="{FF2B5EF4-FFF2-40B4-BE49-F238E27FC236}">
                <a16:creationId xmlns:a16="http://schemas.microsoft.com/office/drawing/2014/main" id="{EB0CF175-B2FC-49ED-A1A4-198340FA5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716" y="1535886"/>
            <a:ext cx="2298663" cy="3068960"/>
          </a:xfrm>
          <a:prstGeom prst="rect">
            <a:avLst/>
          </a:prstGeom>
        </p:spPr>
      </p:pic>
      <p:pic>
        <p:nvPicPr>
          <p:cNvPr id="7" name="Picture 6" descr="A circuit board&#10;&#10;Description automatically generated">
            <a:extLst>
              <a:ext uri="{FF2B5EF4-FFF2-40B4-BE49-F238E27FC236}">
                <a16:creationId xmlns:a16="http://schemas.microsoft.com/office/drawing/2014/main" id="{FE32405B-E68B-47EF-8D0D-6B8B57DB6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7" y="1535886"/>
            <a:ext cx="2513612" cy="1882705"/>
          </a:xfrm>
          <a:prstGeom prst="rect">
            <a:avLst/>
          </a:prstGeom>
        </p:spPr>
      </p:pic>
      <p:pic>
        <p:nvPicPr>
          <p:cNvPr id="9" name="Picture 8" descr="A close up of a device&#10;&#10;Description automatically generated">
            <a:extLst>
              <a:ext uri="{FF2B5EF4-FFF2-40B4-BE49-F238E27FC236}">
                <a16:creationId xmlns:a16="http://schemas.microsoft.com/office/drawing/2014/main" id="{EFC42B62-0FD1-4B31-BB74-5A465B89B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7" y="4764026"/>
            <a:ext cx="2513612" cy="1882705"/>
          </a:xfrm>
          <a:prstGeom prst="rect">
            <a:avLst/>
          </a:prstGeom>
        </p:spPr>
      </p:pic>
      <p:pic>
        <p:nvPicPr>
          <p:cNvPr id="13" name="Picture 12" descr="A close up of a device&#10;&#10;Description automatically generated">
            <a:extLst>
              <a:ext uri="{FF2B5EF4-FFF2-40B4-BE49-F238E27FC236}">
                <a16:creationId xmlns:a16="http://schemas.microsoft.com/office/drawing/2014/main" id="{D97B1ED4-0842-44E4-8BBE-F3C088A19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648" y="4900868"/>
            <a:ext cx="2476731" cy="1855081"/>
          </a:xfrm>
          <a:prstGeom prst="rect">
            <a:avLst/>
          </a:prstGeom>
        </p:spPr>
      </p:pic>
      <p:pic>
        <p:nvPicPr>
          <p:cNvPr id="15" name="Picture 14" descr="A circuit board&#10;&#10;Description automatically generated">
            <a:extLst>
              <a:ext uri="{FF2B5EF4-FFF2-40B4-BE49-F238E27FC236}">
                <a16:creationId xmlns:a16="http://schemas.microsoft.com/office/drawing/2014/main" id="{07821339-9075-4F95-A4FF-F91FFFE7CF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4736" y="2385460"/>
            <a:ext cx="2298663" cy="3068960"/>
          </a:xfrm>
          <a:prstGeom prst="rect">
            <a:avLst/>
          </a:prstGeom>
        </p:spPr>
      </p:pic>
    </p:spTree>
    <p:extLst>
      <p:ext uri="{BB962C8B-B14F-4D97-AF65-F5344CB8AC3E}">
        <p14:creationId xmlns:p14="http://schemas.microsoft.com/office/powerpoint/2010/main" val="1247104607"/>
      </p:ext>
    </p:extLst>
  </p:cSld>
  <p:clrMapOvr>
    <a:masterClrMapping/>
  </p:clrMapOvr>
  <p:transition>
    <p:randomBa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Bibliografia</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3662541"/>
          </a:xfrm>
          <a:prstGeom prst="rect">
            <a:avLst/>
          </a:prstGeom>
          <a:noFill/>
        </p:spPr>
        <p:txBody>
          <a:bodyPr wrap="square" rtlCol="0">
            <a:spAutoFit/>
          </a:bodyPr>
          <a:lstStyle/>
          <a:p>
            <a:r>
              <a:rPr lang="pl-PL" sz="16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“HC-12 Wireless Serial Port Communication Module User Manual”</a:t>
            </a:r>
            <a:r>
              <a:rPr lang="pl-PL" sz="1600" dirty="0">
                <a:latin typeface="Calibri" panose="020F0502020204030204" pitchFamily="34" charset="0"/>
                <a:cs typeface="Calibri" panose="020F0502020204030204" pitchFamily="34" charset="0"/>
              </a:rPr>
              <a:t>, https://www.elecrow.com/download/HC-12.pdf [ostatni dostęp: 27.05.2020]</a:t>
            </a:r>
          </a:p>
          <a:p>
            <a:r>
              <a:rPr lang="pl-PL" sz="1600" dirty="0">
                <a:latin typeface="Calibri" panose="020F0502020204030204" pitchFamily="34" charset="0"/>
                <a:cs typeface="Calibri" panose="020F0502020204030204" pitchFamily="34" charset="0"/>
              </a:rPr>
              <a:t>[2] “</a:t>
            </a:r>
            <a:r>
              <a:rPr lang="pl-PL" sz="1600" dirty="0" err="1">
                <a:latin typeface="Calibri" panose="020F0502020204030204" pitchFamily="34" charset="0"/>
                <a:cs typeface="Calibri" panose="020F0502020204030204" pitchFamily="34" charset="0"/>
              </a:rPr>
              <a:t>LoRa</a:t>
            </a:r>
            <a:r>
              <a:rPr lang="pl-PL" sz="1600" dirty="0">
                <a:latin typeface="Calibri" panose="020F0502020204030204" pitchFamily="34" charset="0"/>
                <a:cs typeface="Calibri" panose="020F0502020204030204" pitchFamily="34" charset="0"/>
              </a:rPr>
              <a:t> RFM96W </a:t>
            </a:r>
            <a:r>
              <a:rPr lang="pl-PL" sz="1600" dirty="0" err="1">
                <a:latin typeface="Calibri" panose="020F0502020204030204" pitchFamily="34" charset="0"/>
                <a:cs typeface="Calibri" panose="020F0502020204030204" pitchFamily="34" charset="0"/>
              </a:rPr>
              <a:t>transceiver</a:t>
            </a:r>
            <a:r>
              <a:rPr lang="pl-PL" sz="1600" dirty="0">
                <a:latin typeface="Calibri" panose="020F0502020204030204" pitchFamily="34" charset="0"/>
                <a:cs typeface="Calibri" panose="020F0502020204030204" pitchFamily="34" charset="0"/>
              </a:rPr>
              <a:t> module </a:t>
            </a:r>
            <a:r>
              <a:rPr lang="pl-PL" sz="1600" dirty="0" err="1">
                <a:latin typeface="Calibri" panose="020F0502020204030204" pitchFamily="34" charset="0"/>
                <a:cs typeface="Calibri" panose="020F0502020204030204" pitchFamily="34" charset="0"/>
              </a:rPr>
              <a:t>description</a:t>
            </a:r>
            <a:r>
              <a:rPr lang="pl-PL" sz="1600" dirty="0">
                <a:latin typeface="Calibri" panose="020F0502020204030204" pitchFamily="34" charset="0"/>
                <a:cs typeface="Calibri" panose="020F0502020204030204" pitchFamily="34" charset="0"/>
              </a:rPr>
              <a:t>”, https://github.com/TomaszBorusiewicz/praca_magisterska/blob/master/dokumentacje/RFM96W-V2.0.pdf [ostatni dostęp: 21.05.2020r.]</a:t>
            </a:r>
          </a:p>
          <a:p>
            <a:r>
              <a:rPr lang="pt-BR" sz="1600" dirty="0">
                <a:latin typeface="Calibri" panose="020F0502020204030204" pitchFamily="34" charset="0"/>
                <a:cs typeface="Calibri" panose="020F0502020204030204" pitchFamily="34" charset="0"/>
              </a:rPr>
              <a:t>[3] “</a:t>
            </a:r>
            <a:r>
              <a:rPr lang="pt-BR" sz="1600" dirty="0" err="1">
                <a:latin typeface="Calibri" panose="020F0502020204030204" pitchFamily="34" charset="0"/>
                <a:cs typeface="Calibri" panose="020F0502020204030204" pitchFamily="34" charset="0"/>
              </a:rPr>
              <a:t>XBee</a:t>
            </a:r>
            <a:r>
              <a:rPr lang="pt-BR" sz="1600" dirty="0">
                <a:latin typeface="Calibri" panose="020F0502020204030204" pitchFamily="34" charset="0"/>
                <a:cs typeface="Calibri" panose="020F0502020204030204" pitchFamily="34" charset="0"/>
              </a:rPr>
              <a:t> Pro S1 </a:t>
            </a:r>
            <a:r>
              <a:rPr lang="pt-BR" sz="1600" dirty="0" err="1">
                <a:latin typeface="Calibri" panose="020F0502020204030204" pitchFamily="34" charset="0"/>
                <a:cs typeface="Calibri" panose="020F0502020204030204" pitchFamily="34" charset="0"/>
              </a:rPr>
              <a:t>User</a:t>
            </a:r>
            <a:r>
              <a:rPr lang="pt-BR" sz="1600" dirty="0">
                <a:latin typeface="Calibri" panose="020F0502020204030204" pitchFamily="34" charset="0"/>
                <a:cs typeface="Calibri" panose="020F0502020204030204" pitchFamily="34" charset="0"/>
              </a:rPr>
              <a:t> Manual”, https://github.com/TomaszBorusiewicz/praca_magisterska/blob/master/dokumentacje/Xbee_user_manual.pdf [</a:t>
            </a:r>
            <a:r>
              <a:rPr lang="pt-BR" sz="1600" dirty="0" err="1">
                <a:latin typeface="Calibri" panose="020F0502020204030204" pitchFamily="34" charset="0"/>
                <a:cs typeface="Calibri" panose="020F0502020204030204" pitchFamily="34" charset="0"/>
              </a:rPr>
              <a:t>ostatni</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dostęp</a:t>
            </a:r>
            <a:r>
              <a:rPr lang="pt-BR" sz="1600" dirty="0">
                <a:latin typeface="Calibri" panose="020F0502020204030204" pitchFamily="34" charset="0"/>
                <a:cs typeface="Calibri" panose="020F0502020204030204" pitchFamily="34" charset="0"/>
              </a:rPr>
              <a:t>: 21.05.2020r.]</a:t>
            </a:r>
            <a:endParaRPr lang="pl-PL"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a:t>
            </a:r>
            <a:r>
              <a:rPr lang="pl-PL" sz="1600" dirty="0">
                <a:latin typeface="Calibri" panose="020F0502020204030204" pitchFamily="34" charset="0"/>
                <a:cs typeface="Calibri" panose="020F0502020204030204" pitchFamily="34" charset="0"/>
              </a:rPr>
              <a:t>4</a:t>
            </a:r>
            <a:r>
              <a:rPr lang="en-US" sz="1600" dirty="0">
                <a:latin typeface="Calibri" panose="020F0502020204030204" pitchFamily="34" charset="0"/>
                <a:cs typeface="Calibri" panose="020F0502020204030204" pitchFamily="34" charset="0"/>
              </a:rPr>
              <a:t>] “NRF24L01 Transceiver Product Specification”, https://download.kamami.pl/p231723-nRF24L01P_Product_Specification_1_0.pdf [</a:t>
            </a:r>
            <a:r>
              <a:rPr lang="en-US" sz="1600" dirty="0" err="1">
                <a:latin typeface="Calibri" panose="020F0502020204030204" pitchFamily="34" charset="0"/>
                <a:cs typeface="Calibri" panose="020F0502020204030204" pitchFamily="34" charset="0"/>
              </a:rPr>
              <a:t>ostatni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dostęp</a:t>
            </a:r>
            <a:r>
              <a:rPr lang="en-US" sz="1600" dirty="0">
                <a:latin typeface="Calibri" panose="020F0502020204030204" pitchFamily="34" charset="0"/>
                <a:cs typeface="Calibri" panose="020F0502020204030204" pitchFamily="34" charset="0"/>
              </a:rPr>
              <a:t> 15.05.2020r.]</a:t>
            </a:r>
            <a:endParaRPr lang="pl-PL" sz="1600" dirty="0">
              <a:latin typeface="Calibri" panose="020F0502020204030204" pitchFamily="34" charset="0"/>
              <a:cs typeface="Calibri" panose="020F0502020204030204" pitchFamily="34" charset="0"/>
            </a:endParaRPr>
          </a:p>
          <a:p>
            <a:r>
              <a:rPr lang="pl-PL" sz="1600" dirty="0">
                <a:latin typeface="Calibri" panose="020F0502020204030204" pitchFamily="34" charset="0"/>
                <a:cs typeface="Calibri" panose="020F0502020204030204" pitchFamily="34" charset="0"/>
              </a:rPr>
              <a:t>[5] “DHT22 sensor </a:t>
            </a:r>
            <a:r>
              <a:rPr lang="pl-PL" sz="1600" dirty="0" err="1">
                <a:latin typeface="Calibri" panose="020F0502020204030204" pitchFamily="34" charset="0"/>
                <a:cs typeface="Calibri" panose="020F0502020204030204" pitchFamily="34" charset="0"/>
              </a:rPr>
              <a:t>documentation</a:t>
            </a:r>
            <a:r>
              <a:rPr lang="pl-PL" sz="1600" dirty="0">
                <a:latin typeface="Calibri" panose="020F0502020204030204" pitchFamily="34" charset="0"/>
                <a:cs typeface="Calibri" panose="020F0502020204030204" pitchFamily="34" charset="0"/>
              </a:rPr>
              <a:t>”, </a:t>
            </a:r>
            <a:r>
              <a:rPr lang="pl-PL" sz="1600" dirty="0">
                <a:latin typeface="Calibri" panose="020F0502020204030204" pitchFamily="34" charset="0"/>
                <a:cs typeface="Calibri" panose="020F0502020204030204" pitchFamily="34" charset="0"/>
                <a:hlinkClick r:id="rId2"/>
              </a:rPr>
              <a:t>https://cdn-</a:t>
            </a:r>
            <a:r>
              <a:rPr lang="pl-PL" sz="1600" dirty="0">
                <a:latin typeface="Calibri" panose="020F0502020204030204" pitchFamily="34" charset="0"/>
                <a:cs typeface="Calibri" panose="020F0502020204030204" pitchFamily="34" charset="0"/>
              </a:rPr>
              <a:t>  shop.adafruit.com/datasheets/Digital+humidity+and+temperature+sensor+AM2302.pdf [ostatni dostęp: 21.05.2020r.]</a:t>
            </a:r>
          </a:p>
          <a:p>
            <a:r>
              <a:rPr lang="pl-PL" sz="1600" dirty="0">
                <a:latin typeface="Calibri" panose="020F0502020204030204" pitchFamily="34" charset="0"/>
                <a:cs typeface="Calibri" panose="020F0502020204030204" pitchFamily="34" charset="0"/>
              </a:rPr>
              <a:t>[6] Strona producenta </a:t>
            </a:r>
            <a:r>
              <a:rPr lang="pl-PL" sz="1600" dirty="0" err="1">
                <a:latin typeface="Calibri" panose="020F0502020204030204" pitchFamily="34" charset="0"/>
                <a:cs typeface="Calibri" panose="020F0502020204030204" pitchFamily="34" charset="0"/>
              </a:rPr>
              <a:t>Arduino</a:t>
            </a:r>
            <a:r>
              <a:rPr lang="pl-PL" sz="1600" dirty="0">
                <a:latin typeface="Calibri" panose="020F0502020204030204" pitchFamily="34" charset="0"/>
                <a:cs typeface="Calibri" panose="020F0502020204030204" pitchFamily="34" charset="0"/>
              </a:rPr>
              <a:t> uno i </a:t>
            </a:r>
            <a:r>
              <a:rPr lang="pl-PL" sz="1600" dirty="0" err="1">
                <a:latin typeface="Calibri" panose="020F0502020204030204" pitchFamily="34" charset="0"/>
                <a:cs typeface="Calibri" panose="020F0502020204030204" pitchFamily="34" charset="0"/>
              </a:rPr>
              <a:t>Arduino</a:t>
            </a:r>
            <a:r>
              <a:rPr lang="pl-PL" sz="1600" dirty="0">
                <a:latin typeface="Calibri" panose="020F0502020204030204" pitchFamily="34" charset="0"/>
                <a:cs typeface="Calibri" panose="020F0502020204030204" pitchFamily="34" charset="0"/>
              </a:rPr>
              <a:t> mega, </a:t>
            </a:r>
            <a:r>
              <a:rPr lang="en-US" sz="1600" dirty="0">
                <a:latin typeface="Calibri" panose="020F0502020204030204" pitchFamily="34" charset="0"/>
                <a:cs typeface="Calibri" panose="020F0502020204030204" pitchFamily="34" charset="0"/>
                <a:hlinkClick r:id="rId3"/>
              </a:rPr>
              <a:t>https://www.arduino.cc/</a:t>
            </a:r>
            <a:endParaRPr lang="pl-PL"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2981272"/>
      </p:ext>
    </p:extLst>
  </p:cSld>
  <p:clrMapOvr>
    <a:masterClrMapping/>
  </p:clrMapOvr>
  <p:transition>
    <p:randomBa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5B3B5FB2-3367-4BDF-99F3-46E46D4D7AC9}"/>
              </a:ext>
            </a:extLst>
          </p:cNvPr>
          <p:cNvSpPr txBox="1"/>
          <p:nvPr/>
        </p:nvSpPr>
        <p:spPr>
          <a:xfrm>
            <a:off x="1259632" y="116632"/>
            <a:ext cx="7884368" cy="5724644"/>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Aspekt badawczy:</a:t>
            </a:r>
          </a:p>
          <a:p>
            <a:pPr marL="342900" indent="-342900">
              <a:buFont typeface="+mj-lt"/>
              <a:buAutoNum type="arabicPeriod"/>
            </a:pPr>
            <a:r>
              <a:rPr lang="pl-PL" sz="1400" dirty="0">
                <a:latin typeface="Calibri" panose="020F0502020204030204" pitchFamily="34" charset="0"/>
                <a:cs typeface="Calibri" panose="020F0502020204030204" pitchFamily="34" charset="0"/>
              </a:rPr>
              <a:t>Opracowanie maszyny stanów dla wielosystemowej platformy czujnikowo komunikacyjnej</a:t>
            </a:r>
          </a:p>
          <a:p>
            <a:pPr marL="342900" indent="-342900">
              <a:buFont typeface="+mj-lt"/>
              <a:buAutoNum type="arabicPeriod"/>
            </a:pPr>
            <a:r>
              <a:rPr lang="pl-PL" sz="1400" dirty="0">
                <a:latin typeface="Calibri" panose="020F0502020204030204" pitchFamily="34" charset="0"/>
                <a:cs typeface="Calibri" panose="020F0502020204030204" pitchFamily="34" charset="0"/>
              </a:rPr>
              <a:t>Opracowanie scenariuszy eksperymentalnych</a:t>
            </a:r>
          </a:p>
          <a:p>
            <a:pPr marL="342900" indent="-342900">
              <a:buFont typeface="+mj-lt"/>
              <a:buAutoNum type="arabicPeriod"/>
            </a:pPr>
            <a:endParaRPr lang="pl-PL" sz="1400"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Aspekt inżynierski:</a:t>
            </a:r>
          </a:p>
          <a:p>
            <a:pPr marL="457200" indent="-457200">
              <a:buFont typeface="+mj-lt"/>
              <a:buAutoNum type="arabicPeriod"/>
            </a:pPr>
            <a:r>
              <a:rPr lang="pl-PL" sz="1400" dirty="0">
                <a:latin typeface="Calibri" panose="020F0502020204030204" pitchFamily="34" charset="0"/>
                <a:cs typeface="Calibri" panose="020F0502020204030204" pitchFamily="34" charset="0"/>
              </a:rPr>
              <a:t>Fizyczne wykonane połączenie struktur czujnikowo-komunikacyjnych z zastosowaniem systemów takich jak: </a:t>
            </a:r>
            <a:r>
              <a:rPr lang="pl-PL" sz="1400" dirty="0" err="1">
                <a:latin typeface="Calibri" panose="020F0502020204030204" pitchFamily="34" charset="0"/>
                <a:cs typeface="Calibri" panose="020F0502020204030204" pitchFamily="34" charset="0"/>
              </a:rPr>
              <a:t>LoRa</a:t>
            </a:r>
            <a:r>
              <a:rPr lang="pl-PL" sz="1400" dirty="0">
                <a:latin typeface="Calibri" panose="020F0502020204030204" pitchFamily="34" charset="0"/>
                <a:cs typeface="Calibri" panose="020F0502020204030204" pitchFamily="34" charset="0"/>
              </a:rPr>
              <a:t>, </a:t>
            </a:r>
            <a:r>
              <a:rPr lang="pl-PL" sz="1400" dirty="0" err="1">
                <a:latin typeface="Calibri" panose="020F0502020204030204" pitchFamily="34" charset="0"/>
                <a:cs typeface="Calibri" panose="020F0502020204030204" pitchFamily="34" charset="0"/>
              </a:rPr>
              <a:t>ZigBee</a:t>
            </a:r>
            <a:r>
              <a:rPr lang="pl-PL" sz="1400" dirty="0">
                <a:latin typeface="Calibri" panose="020F0502020204030204" pitchFamily="34" charset="0"/>
                <a:cs typeface="Calibri" panose="020F0502020204030204" pitchFamily="34" charset="0"/>
              </a:rPr>
              <a:t>, NRF24L01 itp.</a:t>
            </a:r>
          </a:p>
          <a:p>
            <a:pPr marL="457200" indent="-457200">
              <a:buFont typeface="+mj-lt"/>
              <a:buAutoNum type="arabicPeriod"/>
            </a:pPr>
            <a:r>
              <a:rPr lang="pl-PL" sz="1400" dirty="0">
                <a:latin typeface="Calibri" panose="020F0502020204030204" pitchFamily="34" charset="0"/>
                <a:cs typeface="Calibri" panose="020F0502020204030204" pitchFamily="34" charset="0"/>
              </a:rPr>
              <a:t>Skrypty programistyczne do obsługi odczytów sensorowych oraz realizowaniu funkcji transmisyjnych, zapisu i wizualizacji danych</a:t>
            </a:r>
          </a:p>
          <a:p>
            <a:endParaRPr lang="pl-PL" sz="1400"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Zadania do wykonania:</a:t>
            </a:r>
          </a:p>
          <a:p>
            <a:pPr marL="342900" indent="-342900">
              <a:buFont typeface="+mj-lt"/>
              <a:buAutoNum type="arabicPeriod"/>
            </a:pPr>
            <a:r>
              <a:rPr lang="pl-PL" sz="1400" dirty="0">
                <a:latin typeface="Calibri" panose="020F0502020204030204" pitchFamily="34" charset="0"/>
                <a:cs typeface="Calibri" panose="020F0502020204030204" pitchFamily="34" charset="0"/>
              </a:rPr>
              <a:t>Analiza dostępnych platform sprzętowych służących do realizacji zadań sensorowo-transmisyjnych</a:t>
            </a:r>
          </a:p>
          <a:p>
            <a:pPr marL="342900" indent="-342900">
              <a:buFont typeface="+mj-lt"/>
              <a:buAutoNum type="arabicPeriod"/>
            </a:pPr>
            <a:r>
              <a:rPr lang="pl-PL" sz="1400" dirty="0">
                <a:latin typeface="Calibri" panose="020F0502020204030204" pitchFamily="34" charset="0"/>
                <a:cs typeface="Calibri" panose="020F0502020204030204" pitchFamily="34" charset="0"/>
              </a:rPr>
              <a:t>Opracowanie scenariuszy pomiarowo-transmisyjnych</a:t>
            </a:r>
          </a:p>
          <a:p>
            <a:pPr marL="342900" indent="-342900">
              <a:buFont typeface="+mj-lt"/>
              <a:buAutoNum type="arabicPeriod"/>
            </a:pPr>
            <a:r>
              <a:rPr lang="pl-PL" sz="1400" dirty="0">
                <a:latin typeface="Calibri" panose="020F0502020204030204" pitchFamily="34" charset="0"/>
                <a:cs typeface="Calibri" panose="020F0502020204030204" pitchFamily="34" charset="0"/>
              </a:rPr>
              <a:t>Zestawienie platformy sprzętowej</a:t>
            </a:r>
          </a:p>
          <a:p>
            <a:pPr marL="342900" indent="-342900">
              <a:buFont typeface="+mj-lt"/>
              <a:buAutoNum type="arabicPeriod"/>
            </a:pPr>
            <a:r>
              <a:rPr lang="pl-PL" sz="1400" dirty="0">
                <a:latin typeface="Calibri" panose="020F0502020204030204" pitchFamily="34" charset="0"/>
                <a:cs typeface="Calibri" panose="020F0502020204030204" pitchFamily="34" charset="0"/>
              </a:rPr>
              <a:t>Napisanie skryptów obsługujących moduły sensorowo-komunikacyjne</a:t>
            </a:r>
          </a:p>
          <a:p>
            <a:pPr marL="342900" indent="-342900">
              <a:buFont typeface="+mj-lt"/>
              <a:buAutoNum type="arabicPeriod"/>
            </a:pPr>
            <a:r>
              <a:rPr lang="pl-PL" sz="1400" dirty="0">
                <a:latin typeface="Calibri" panose="020F0502020204030204" pitchFamily="34" charset="0"/>
                <a:cs typeface="Calibri" panose="020F0502020204030204" pitchFamily="34" charset="0"/>
              </a:rPr>
              <a:t>Opracowanie systemu archiwizacji i wizualizacji danych</a:t>
            </a:r>
          </a:p>
          <a:p>
            <a:pPr marL="342900" indent="-342900">
              <a:buFont typeface="+mj-lt"/>
              <a:buAutoNum type="arabicPeriod"/>
            </a:pPr>
            <a:r>
              <a:rPr lang="pl-PL" sz="1400" dirty="0">
                <a:latin typeface="Calibri" panose="020F0502020204030204" pitchFamily="34" charset="0"/>
                <a:cs typeface="Calibri" panose="020F0502020204030204" pitchFamily="34" charset="0"/>
              </a:rPr>
              <a:t>Długookresowe badania wydajnościowe kompletnej platformy</a:t>
            </a:r>
          </a:p>
          <a:p>
            <a:pPr marL="342900" indent="-342900">
              <a:buFont typeface="+mj-lt"/>
              <a:buAutoNum type="arabicPeriod"/>
            </a:pPr>
            <a:r>
              <a:rPr lang="pl-PL" sz="1400" dirty="0">
                <a:latin typeface="Calibri" panose="020F0502020204030204" pitchFamily="34" charset="0"/>
                <a:cs typeface="Calibri" panose="020F0502020204030204" pitchFamily="34" charset="0"/>
              </a:rPr>
              <a:t>Opracowanie koncepcji ćwiczeń laboratoryjnych z zastosowaniem platformy</a:t>
            </a:r>
          </a:p>
          <a:p>
            <a:pPr marL="342900" indent="-342900">
              <a:buFont typeface="+mj-lt"/>
              <a:buAutoNum type="arabicPeriod"/>
            </a:pPr>
            <a:endParaRPr lang="pl-PL" sz="1400"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Literatura:</a:t>
            </a:r>
          </a:p>
          <a:p>
            <a:pPr marL="342900" indent="-342900">
              <a:buFont typeface="+mj-lt"/>
              <a:buAutoNum type="arabicPeriod"/>
            </a:pPr>
            <a:r>
              <a:rPr lang="pl-PL" sz="1400" dirty="0" err="1">
                <a:latin typeface="Calibri" panose="020F0502020204030204" pitchFamily="34" charset="0"/>
                <a:cs typeface="Calibri" panose="020F0502020204030204" pitchFamily="34" charset="0"/>
              </a:rPr>
              <a:t>Sornin</a:t>
            </a:r>
            <a:r>
              <a:rPr lang="pl-PL" sz="1400" dirty="0">
                <a:latin typeface="Calibri" panose="020F0502020204030204" pitchFamily="34" charset="0"/>
                <a:cs typeface="Calibri" panose="020F0502020204030204" pitchFamily="34" charset="0"/>
              </a:rPr>
              <a:t> N., Luis M., </a:t>
            </a:r>
            <a:r>
              <a:rPr lang="pl-PL" sz="1400" dirty="0" err="1">
                <a:latin typeface="Calibri" panose="020F0502020204030204" pitchFamily="34" charset="0"/>
                <a:cs typeface="Calibri" panose="020F0502020204030204" pitchFamily="34" charset="0"/>
              </a:rPr>
              <a:t>Eirich</a:t>
            </a:r>
            <a:r>
              <a:rPr lang="pl-PL" sz="1400" dirty="0">
                <a:latin typeface="Calibri" panose="020F0502020204030204" pitchFamily="34" charset="0"/>
                <a:cs typeface="Calibri" panose="020F0502020204030204" pitchFamily="34" charset="0"/>
              </a:rPr>
              <a:t> T., </a:t>
            </a:r>
            <a:r>
              <a:rPr lang="pl-PL" sz="1400" dirty="0" err="1">
                <a:latin typeface="Calibri" panose="020F0502020204030204" pitchFamily="34" charset="0"/>
                <a:cs typeface="Calibri" panose="020F0502020204030204" pitchFamily="34" charset="0"/>
              </a:rPr>
              <a:t>Kramp</a:t>
            </a:r>
            <a:r>
              <a:rPr lang="pl-PL" sz="1400" dirty="0">
                <a:latin typeface="Calibri" panose="020F0502020204030204" pitchFamily="34" charset="0"/>
                <a:cs typeface="Calibri" panose="020F0502020204030204" pitchFamily="34" charset="0"/>
              </a:rPr>
              <a:t> T., </a:t>
            </a:r>
            <a:r>
              <a:rPr lang="pl-PL" sz="1400" dirty="0" err="1">
                <a:latin typeface="Calibri" panose="020F0502020204030204" pitchFamily="34" charset="0"/>
                <a:cs typeface="Calibri" panose="020F0502020204030204" pitchFamily="34" charset="0"/>
              </a:rPr>
              <a:t>Hersent</a:t>
            </a:r>
            <a:r>
              <a:rPr lang="pl-PL" sz="1400" dirty="0">
                <a:latin typeface="Calibri" panose="020F0502020204030204" pitchFamily="34" charset="0"/>
                <a:cs typeface="Calibri" panose="020F0502020204030204" pitchFamily="34" charset="0"/>
              </a:rPr>
              <a:t> O., „</a:t>
            </a:r>
            <a:r>
              <a:rPr lang="pl-PL" sz="1400" dirty="0" err="1">
                <a:latin typeface="Calibri" panose="020F0502020204030204" pitchFamily="34" charset="0"/>
                <a:cs typeface="Calibri" panose="020F0502020204030204" pitchFamily="34" charset="0"/>
              </a:rPr>
              <a:t>LoRaWAN</a:t>
            </a:r>
            <a:r>
              <a:rPr lang="pl-PL" sz="1400" dirty="0">
                <a:latin typeface="Calibri" panose="020F0502020204030204" pitchFamily="34" charset="0"/>
                <a:cs typeface="Calibri" panose="020F0502020204030204" pitchFamily="34" charset="0"/>
              </a:rPr>
              <a:t> </a:t>
            </a:r>
            <a:r>
              <a:rPr lang="pl-PL" sz="1400" dirty="0" err="1">
                <a:latin typeface="Calibri" panose="020F0502020204030204" pitchFamily="34" charset="0"/>
                <a:cs typeface="Calibri" panose="020F0502020204030204" pitchFamily="34" charset="0"/>
              </a:rPr>
              <a:t>Specification</a:t>
            </a:r>
            <a:r>
              <a:rPr lang="pl-PL" sz="1400" dirty="0">
                <a:latin typeface="Calibri" panose="020F0502020204030204" pitchFamily="34" charset="0"/>
                <a:cs typeface="Calibri" panose="020F0502020204030204" pitchFamily="34" charset="0"/>
              </a:rPr>
              <a:t>”, Version:V1.0.2, </a:t>
            </a:r>
            <a:r>
              <a:rPr lang="pl-PL" sz="1400" dirty="0" err="1">
                <a:latin typeface="Calibri" panose="020F0502020204030204" pitchFamily="34" charset="0"/>
                <a:cs typeface="Calibri" panose="020F0502020204030204" pitchFamily="34" charset="0"/>
              </a:rPr>
              <a:t>July</a:t>
            </a:r>
            <a:r>
              <a:rPr lang="pl-PL" sz="1400" dirty="0">
                <a:latin typeface="Calibri" panose="020F0502020204030204" pitchFamily="34" charset="0"/>
                <a:cs typeface="Calibri" panose="020F0502020204030204" pitchFamily="34" charset="0"/>
              </a:rPr>
              <a:t> 2016</a:t>
            </a:r>
          </a:p>
          <a:p>
            <a:pPr marL="342900" indent="-342900">
              <a:buFont typeface="+mj-lt"/>
              <a:buAutoNum type="arabicPeriod"/>
            </a:pPr>
            <a:r>
              <a:rPr lang="pl-PL" sz="1400" dirty="0">
                <a:latin typeface="Calibri" panose="020F0502020204030204" pitchFamily="34" charset="0"/>
                <a:cs typeface="Calibri" panose="020F0502020204030204" pitchFamily="34" charset="0"/>
              </a:rPr>
              <a:t>Preliminary Product </a:t>
            </a:r>
            <a:r>
              <a:rPr lang="pl-PL" sz="1400" dirty="0" err="1">
                <a:latin typeface="Calibri" panose="020F0502020204030204" pitchFamily="34" charset="0"/>
                <a:cs typeface="Calibri" panose="020F0502020204030204" pitchFamily="34" charset="0"/>
              </a:rPr>
              <a:t>Specification</a:t>
            </a:r>
            <a:r>
              <a:rPr lang="pl-PL" sz="1400" dirty="0">
                <a:latin typeface="Calibri" panose="020F0502020204030204" pitchFamily="34" charset="0"/>
                <a:cs typeface="Calibri" panose="020F0502020204030204" pitchFamily="34" charset="0"/>
              </a:rPr>
              <a:t> nRF24L01 Single Chip 2.4 GHz Radio </a:t>
            </a:r>
            <a:r>
              <a:rPr lang="pl-PL" sz="1400" dirty="0" err="1">
                <a:latin typeface="Calibri" panose="020F0502020204030204" pitchFamily="34" charset="0"/>
                <a:cs typeface="Calibri" panose="020F0502020204030204" pitchFamily="34" charset="0"/>
              </a:rPr>
              <a:t>Transceiver</a:t>
            </a:r>
            <a:endParaRPr lang="pl-PL" sz="1400" dirty="0">
              <a:latin typeface="Calibri" panose="020F0502020204030204" pitchFamily="34" charset="0"/>
              <a:cs typeface="Calibri" panose="020F0502020204030204" pitchFamily="34" charset="0"/>
            </a:endParaRPr>
          </a:p>
          <a:p>
            <a:pPr marL="342900" indent="-342900">
              <a:buFont typeface="+mj-lt"/>
              <a:buAutoNum type="arabicPeriod"/>
            </a:pPr>
            <a:r>
              <a:rPr lang="pl-PL" sz="1400" dirty="0">
                <a:latin typeface="Calibri" panose="020F0502020204030204" pitchFamily="34" charset="0"/>
                <a:cs typeface="Calibri" panose="020F0502020204030204" pitchFamily="34" charset="0"/>
              </a:rPr>
              <a:t>IEEE, IEEE </a:t>
            </a:r>
            <a:r>
              <a:rPr lang="pl-PL" sz="1400" dirty="0" err="1">
                <a:latin typeface="Calibri" panose="020F0502020204030204" pitchFamily="34" charset="0"/>
                <a:cs typeface="Calibri" panose="020F0502020204030204" pitchFamily="34" charset="0"/>
              </a:rPr>
              <a:t>Std</a:t>
            </a:r>
            <a:r>
              <a:rPr lang="pl-PL" sz="1400" dirty="0">
                <a:latin typeface="Calibri" panose="020F0502020204030204" pitchFamily="34" charset="0"/>
                <a:cs typeface="Calibri" panose="020F0502020204030204" pitchFamily="34" charset="0"/>
              </a:rPr>
              <a:t> 802.15.4-2006, Part 15.4: Wireless Medium Access Control (MAC) and </a:t>
            </a:r>
            <a:r>
              <a:rPr lang="pl-PL" sz="1400" dirty="0" err="1">
                <a:latin typeface="Calibri" panose="020F0502020204030204" pitchFamily="34" charset="0"/>
                <a:cs typeface="Calibri" panose="020F0502020204030204" pitchFamily="34" charset="0"/>
              </a:rPr>
              <a:t>Psychical</a:t>
            </a:r>
            <a:r>
              <a:rPr lang="pl-PL" sz="1400" dirty="0">
                <a:latin typeface="Calibri" panose="020F0502020204030204" pitchFamily="34" charset="0"/>
                <a:cs typeface="Calibri" panose="020F0502020204030204" pitchFamily="34" charset="0"/>
              </a:rPr>
              <a:t> </a:t>
            </a:r>
            <a:r>
              <a:rPr lang="pl-PL" sz="1400" dirty="0" err="1">
                <a:latin typeface="Calibri" panose="020F0502020204030204" pitchFamily="34" charset="0"/>
                <a:cs typeface="Calibri" panose="020F0502020204030204" pitchFamily="34" charset="0"/>
              </a:rPr>
              <a:t>layer</a:t>
            </a:r>
            <a:r>
              <a:rPr lang="pl-PL" sz="1400" dirty="0">
                <a:latin typeface="Calibri" panose="020F0502020204030204" pitchFamily="34" charset="0"/>
                <a:cs typeface="Calibri" panose="020F0502020204030204" pitchFamily="34" charset="0"/>
              </a:rPr>
              <a:t> (PHY) </a:t>
            </a:r>
            <a:r>
              <a:rPr lang="pl-PL" sz="1400" dirty="0" err="1">
                <a:latin typeface="Calibri" panose="020F0502020204030204" pitchFamily="34" charset="0"/>
                <a:cs typeface="Calibri" panose="020F0502020204030204" pitchFamily="34" charset="0"/>
              </a:rPr>
              <a:t>Specification</a:t>
            </a:r>
            <a:r>
              <a:rPr lang="pl-PL" sz="1400" dirty="0">
                <a:latin typeface="Calibri" panose="020F0502020204030204" pitchFamily="34" charset="0"/>
                <a:cs typeface="Calibri" panose="020F0502020204030204" pitchFamily="34" charset="0"/>
              </a:rPr>
              <a:t> for </a:t>
            </a:r>
            <a:r>
              <a:rPr lang="pl-PL" sz="1400" dirty="0" err="1">
                <a:latin typeface="Calibri" panose="020F0502020204030204" pitchFamily="34" charset="0"/>
                <a:cs typeface="Calibri" panose="020F0502020204030204" pitchFamily="34" charset="0"/>
              </a:rPr>
              <a:t>Low-Rate</a:t>
            </a:r>
            <a:r>
              <a:rPr lang="pl-PL" sz="1400" dirty="0">
                <a:latin typeface="Calibri" panose="020F0502020204030204" pitchFamily="34" charset="0"/>
                <a:cs typeface="Calibri" panose="020F0502020204030204" pitchFamily="34" charset="0"/>
              </a:rPr>
              <a:t> Wireless Personal </a:t>
            </a:r>
            <a:r>
              <a:rPr lang="pl-PL" sz="1400" dirty="0" err="1">
                <a:latin typeface="Calibri" panose="020F0502020204030204" pitchFamily="34" charset="0"/>
                <a:cs typeface="Calibri" panose="020F0502020204030204" pitchFamily="34" charset="0"/>
              </a:rPr>
              <a:t>Area</a:t>
            </a:r>
            <a:r>
              <a:rPr lang="pl-PL" sz="1400" dirty="0">
                <a:latin typeface="Calibri" panose="020F0502020204030204" pitchFamily="34" charset="0"/>
                <a:cs typeface="Calibri" panose="020F0502020204030204" pitchFamily="34" charset="0"/>
              </a:rPr>
              <a:t> Networks (</a:t>
            </a:r>
            <a:r>
              <a:rPr lang="pl-PL" sz="1400" dirty="0" err="1">
                <a:latin typeface="Calibri" panose="020F0502020204030204" pitchFamily="34" charset="0"/>
                <a:cs typeface="Calibri" panose="020F0502020204030204" pitchFamily="34" charset="0"/>
              </a:rPr>
              <a:t>WPANs</a:t>
            </a:r>
            <a:r>
              <a:rPr lang="pl-PL" sz="1400" dirty="0">
                <a:latin typeface="Calibri" panose="020F0502020204030204" pitchFamily="34" charset="0"/>
                <a:cs typeface="Calibri" panose="020F0502020204030204" pitchFamily="34" charset="0"/>
              </a:rPr>
              <a:t>)</a:t>
            </a:r>
          </a:p>
          <a:p>
            <a:pPr marL="342900" indent="-342900">
              <a:buFont typeface="+mj-lt"/>
              <a:buAutoNum type="arabicPeriod"/>
            </a:pPr>
            <a:endParaRPr lang="pl-PL"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008550"/>
      </p:ext>
    </p:extLst>
  </p:cSld>
  <p:clrMapOvr>
    <a:masterClrMapping/>
  </p:clrMapOvr>
  <p:transition>
    <p:randomBa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Cel i zakres pracy</a:t>
            </a:r>
            <a:endParaRPr lang="en-US" sz="2800" b="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8DDC52E7-B78E-4B53-B1E5-EF671948935A}"/>
              </a:ext>
            </a:extLst>
          </p:cNvPr>
          <p:cNvSpPr/>
          <p:nvPr/>
        </p:nvSpPr>
        <p:spPr>
          <a:xfrm>
            <a:off x="1403648" y="836712"/>
            <a:ext cx="7560840" cy="2862322"/>
          </a:xfrm>
          <a:prstGeom prst="rect">
            <a:avLst/>
          </a:prstGeom>
        </p:spPr>
        <p:txBody>
          <a:bodyPr wrap="square">
            <a:spAutoFit/>
          </a:bodyPr>
          <a:lstStyle/>
          <a:p>
            <a:pPr algn="just"/>
            <a:r>
              <a:rPr lang="pl-PL" dirty="0">
                <a:latin typeface="Calibri" panose="020F0502020204030204" pitchFamily="34" charset="0"/>
                <a:cs typeface="Calibri" panose="020F0502020204030204" pitchFamily="34" charset="0"/>
              </a:rPr>
              <a:t>Celem niniejszej pracy było opracowanie platformy dydaktycznej dla wielosystemowej sieci sensorowej IoT w celach edukacyjnych oraz badawczych. Na platformę składają się mikrokontrolery </a:t>
            </a:r>
            <a:r>
              <a:rPr lang="pl-PL" dirty="0" err="1">
                <a:latin typeface="Calibri" panose="020F0502020204030204" pitchFamily="34" charset="0"/>
                <a:cs typeface="Calibri" panose="020F0502020204030204" pitchFamily="34" charset="0"/>
              </a:rPr>
              <a:t>Arduino</a:t>
            </a:r>
            <a:r>
              <a:rPr lang="pl-PL" dirty="0">
                <a:latin typeface="Calibri" panose="020F0502020204030204" pitchFamily="34" charset="0"/>
                <a:cs typeface="Calibri" panose="020F0502020204030204" pitchFamily="34" charset="0"/>
              </a:rPr>
              <a:t>, </a:t>
            </a:r>
            <a:r>
              <a:rPr lang="pl-PL" dirty="0" err="1">
                <a:latin typeface="Calibri" panose="020F0502020204030204" pitchFamily="34" charset="0"/>
                <a:cs typeface="Calibri" panose="020F0502020204030204" pitchFamily="34" charset="0"/>
              </a:rPr>
              <a:t>Raspberry</a:t>
            </a:r>
            <a:r>
              <a:rPr lang="pl-PL" dirty="0">
                <a:latin typeface="Calibri" panose="020F0502020204030204" pitchFamily="34" charset="0"/>
                <a:cs typeface="Calibri" panose="020F0502020204030204" pitchFamily="34" charset="0"/>
              </a:rPr>
              <a:t> pi, </a:t>
            </a:r>
            <a:r>
              <a:rPr lang="pl-PL" dirty="0" err="1">
                <a:latin typeface="Calibri" panose="020F0502020204030204" pitchFamily="34" charset="0"/>
                <a:cs typeface="Calibri" panose="020F0502020204030204" pitchFamily="34" charset="0"/>
              </a:rPr>
              <a:t>Sparkfun</a:t>
            </a:r>
            <a:r>
              <a:rPr lang="pl-PL" dirty="0">
                <a:latin typeface="Calibri" panose="020F0502020204030204" pitchFamily="34" charset="0"/>
                <a:cs typeface="Calibri" panose="020F0502020204030204" pitchFamily="34" charset="0"/>
              </a:rPr>
              <a:t>, </a:t>
            </a:r>
            <a:r>
              <a:rPr lang="pl-PL" dirty="0" err="1">
                <a:latin typeface="Calibri" panose="020F0502020204030204" pitchFamily="34" charset="0"/>
                <a:cs typeface="Calibri" panose="020F0502020204030204" pitchFamily="34" charset="0"/>
              </a:rPr>
              <a:t>Adafruit</a:t>
            </a:r>
            <a:r>
              <a:rPr lang="pl-PL" dirty="0">
                <a:latin typeface="Calibri" panose="020F0502020204030204" pitchFamily="34" charset="0"/>
                <a:cs typeface="Calibri" panose="020F0502020204030204" pitchFamily="34" charset="0"/>
              </a:rPr>
              <a:t>, moduły realizujące przesyłanie danych poprzez systemy bezprzewodowe HC-12[1], Lora[2], </a:t>
            </a:r>
            <a:r>
              <a:rPr lang="pl-PL" dirty="0" err="1">
                <a:latin typeface="Calibri" panose="020F0502020204030204" pitchFamily="34" charset="0"/>
                <a:cs typeface="Calibri" panose="020F0502020204030204" pitchFamily="34" charset="0"/>
              </a:rPr>
              <a:t>XBee</a:t>
            </a:r>
            <a:r>
              <a:rPr lang="pl-PL" dirty="0">
                <a:latin typeface="Calibri" panose="020F0502020204030204" pitchFamily="34" charset="0"/>
                <a:cs typeface="Calibri" panose="020F0502020204030204" pitchFamily="34" charset="0"/>
              </a:rPr>
              <a:t>[3], NRF24L01[4] oraz czujniki temperatury DHT22[5]. Platforma pozwala na poznanie urządzeń i systemów wykorzystywanych w koncepcji Internetu rzeczy (ang. Internet of Things). Praca zakłada również koncepcje badania odporności systemów bezprzewodowych na zagłuszenia generowane przez generator sygnałów losowych oraz propozycję przeprowadzenia ćwiczeń laboratoryjnych.</a:t>
            </a:r>
          </a:p>
        </p:txBody>
      </p:sp>
      <p:pic>
        <p:nvPicPr>
          <p:cNvPr id="4" name="Picture 3" descr="A circuit board&#10;&#10;Description automatically generated">
            <a:extLst>
              <a:ext uri="{FF2B5EF4-FFF2-40B4-BE49-F238E27FC236}">
                <a16:creationId xmlns:a16="http://schemas.microsoft.com/office/drawing/2014/main" id="{8219B305-6273-4D92-8E6E-C900C72F6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832" y="3976033"/>
            <a:ext cx="3419872" cy="2561498"/>
          </a:xfrm>
          <a:prstGeom prst="rect">
            <a:avLst/>
          </a:prstGeom>
        </p:spPr>
      </p:pic>
      <p:pic>
        <p:nvPicPr>
          <p:cNvPr id="7" name="Picture 6" descr="A circuit board&#10;&#10;Description automatically generated">
            <a:extLst>
              <a:ext uri="{FF2B5EF4-FFF2-40B4-BE49-F238E27FC236}">
                <a16:creationId xmlns:a16="http://schemas.microsoft.com/office/drawing/2014/main" id="{64C6E5D4-D2CC-42AC-A1D2-05A3AF938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015" y="3976033"/>
            <a:ext cx="4085769" cy="2561498"/>
          </a:xfrm>
          <a:prstGeom prst="rect">
            <a:avLst/>
          </a:prstGeom>
        </p:spPr>
      </p:pic>
    </p:spTree>
    <p:extLst>
      <p:ext uri="{BB962C8B-B14F-4D97-AF65-F5344CB8AC3E}">
        <p14:creationId xmlns:p14="http://schemas.microsoft.com/office/powerpoint/2010/main" val="2721192558"/>
      </p:ext>
    </p:extLst>
  </p:cSld>
  <p:clrMapOvr>
    <a:masterClrMapping/>
  </p:clrMapOvr>
  <p:transition>
    <p:randomBa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20223"/>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Użyty sprzęt</a:t>
            </a:r>
            <a:endParaRPr lang="en-US" sz="28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7FBE5F5-AAA9-4E75-923C-7DBFA8108279}"/>
              </a:ext>
            </a:extLst>
          </p:cNvPr>
          <p:cNvSpPr txBox="1"/>
          <p:nvPr/>
        </p:nvSpPr>
        <p:spPr>
          <a:xfrm>
            <a:off x="1187624" y="511153"/>
            <a:ext cx="7560840" cy="1754326"/>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Wybrane urządzenia do realizacji komunikacji bezprzewodowej, które użyto w pracy magisterskiej to:</a:t>
            </a:r>
          </a:p>
          <a:p>
            <a:pPr marL="285750" indent="-285750" algn="just">
              <a:buFont typeface="Arial" panose="020B0604020202020204" pitchFamily="34" charset="0"/>
              <a:buChar char="•"/>
            </a:pPr>
            <a:r>
              <a:rPr lang="pl-PL" dirty="0">
                <a:latin typeface="Calibri" panose="020F0502020204030204" pitchFamily="34" charset="0"/>
                <a:cs typeface="Calibri" panose="020F0502020204030204" pitchFamily="34" charset="0"/>
              </a:rPr>
              <a:t>HC-12</a:t>
            </a:r>
          </a:p>
          <a:p>
            <a:pPr marL="285750" indent="-285750" algn="just">
              <a:buFont typeface="Arial" panose="020B0604020202020204" pitchFamily="34" charset="0"/>
              <a:buChar char="•"/>
            </a:pPr>
            <a:r>
              <a:rPr lang="pl-PL" dirty="0" err="1">
                <a:latin typeface="Calibri" panose="020F0502020204030204" pitchFamily="34" charset="0"/>
                <a:cs typeface="Calibri" panose="020F0502020204030204" pitchFamily="34" charset="0"/>
              </a:rPr>
              <a:t>Adafruit</a:t>
            </a:r>
            <a:r>
              <a:rPr lang="pl-PL" dirty="0">
                <a:latin typeface="Calibri" panose="020F0502020204030204" pitchFamily="34" charset="0"/>
                <a:cs typeface="Calibri" panose="020F0502020204030204" pitchFamily="34" charset="0"/>
              </a:rPr>
              <a:t> Feather M0 + moduł radiowy RFM96 </a:t>
            </a:r>
            <a:r>
              <a:rPr lang="pl-PL" dirty="0" err="1">
                <a:latin typeface="Calibri" panose="020F0502020204030204" pitchFamily="34" charset="0"/>
                <a:cs typeface="Calibri" panose="020F0502020204030204" pitchFamily="34" charset="0"/>
              </a:rPr>
              <a:t>LoRa</a:t>
            </a:r>
            <a:endParaRPr lang="pl-PL"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pl-PL" dirty="0">
                <a:latin typeface="Calibri" panose="020F0502020204030204" pitchFamily="34" charset="0"/>
                <a:cs typeface="Calibri" panose="020F0502020204030204" pitchFamily="34" charset="0"/>
              </a:rPr>
              <a:t>NRF24L01</a:t>
            </a:r>
          </a:p>
          <a:p>
            <a:pPr marL="285750" indent="-285750" algn="just">
              <a:buFont typeface="Arial" panose="020B0604020202020204" pitchFamily="34" charset="0"/>
              <a:buChar char="•"/>
            </a:pPr>
            <a:r>
              <a:rPr lang="pl-PL" dirty="0" err="1">
                <a:latin typeface="Calibri" panose="020F0502020204030204" pitchFamily="34" charset="0"/>
                <a:cs typeface="Calibri" panose="020F0502020204030204" pitchFamily="34" charset="0"/>
              </a:rPr>
              <a:t>Xbee</a:t>
            </a:r>
            <a:r>
              <a:rPr lang="pl-PL" dirty="0">
                <a:latin typeface="Calibri" panose="020F0502020204030204" pitchFamily="34" charset="0"/>
                <a:cs typeface="Calibri" panose="020F0502020204030204" pitchFamily="34" charset="0"/>
              </a:rPr>
              <a:t> S1 pro</a:t>
            </a:r>
          </a:p>
        </p:txBody>
      </p:sp>
      <p:pic>
        <p:nvPicPr>
          <p:cNvPr id="4" name="Picture 3">
            <a:extLst>
              <a:ext uri="{FF2B5EF4-FFF2-40B4-BE49-F238E27FC236}">
                <a16:creationId xmlns:a16="http://schemas.microsoft.com/office/drawing/2014/main" id="{8E650FC6-9456-4D4E-BDCA-0B10F01C0332}"/>
              </a:ext>
            </a:extLst>
          </p:cNvPr>
          <p:cNvPicPr>
            <a:picLocks noChangeAspect="1"/>
          </p:cNvPicPr>
          <p:nvPr/>
        </p:nvPicPr>
        <p:blipFill>
          <a:blip r:embed="rId2"/>
          <a:stretch>
            <a:fillRect/>
          </a:stretch>
        </p:blipFill>
        <p:spPr>
          <a:xfrm rot="5400000">
            <a:off x="835232" y="5060381"/>
            <a:ext cx="2353444" cy="1168877"/>
          </a:xfrm>
          <a:prstGeom prst="rect">
            <a:avLst/>
          </a:prstGeom>
        </p:spPr>
      </p:pic>
      <p:pic>
        <p:nvPicPr>
          <p:cNvPr id="5" name="Picture 4">
            <a:extLst>
              <a:ext uri="{FF2B5EF4-FFF2-40B4-BE49-F238E27FC236}">
                <a16:creationId xmlns:a16="http://schemas.microsoft.com/office/drawing/2014/main" id="{2EDA0D0E-C48A-4240-84E2-59E5C38E868F}"/>
              </a:ext>
            </a:extLst>
          </p:cNvPr>
          <p:cNvPicPr>
            <a:picLocks noChangeAspect="1"/>
          </p:cNvPicPr>
          <p:nvPr/>
        </p:nvPicPr>
        <p:blipFill>
          <a:blip r:embed="rId3"/>
          <a:stretch>
            <a:fillRect/>
          </a:stretch>
        </p:blipFill>
        <p:spPr>
          <a:xfrm rot="5400000">
            <a:off x="4710358" y="5182630"/>
            <a:ext cx="2344695" cy="987847"/>
          </a:xfrm>
          <a:prstGeom prst="rect">
            <a:avLst/>
          </a:prstGeom>
        </p:spPr>
      </p:pic>
      <p:pic>
        <p:nvPicPr>
          <p:cNvPr id="8" name="Picture 7">
            <a:extLst>
              <a:ext uri="{FF2B5EF4-FFF2-40B4-BE49-F238E27FC236}">
                <a16:creationId xmlns:a16="http://schemas.microsoft.com/office/drawing/2014/main" id="{E9AB74A5-B9DD-400C-A5DE-31A68242118F}"/>
              </a:ext>
            </a:extLst>
          </p:cNvPr>
          <p:cNvPicPr>
            <a:picLocks noChangeAspect="1"/>
          </p:cNvPicPr>
          <p:nvPr/>
        </p:nvPicPr>
        <p:blipFill>
          <a:blip r:embed="rId4"/>
          <a:stretch>
            <a:fillRect/>
          </a:stretch>
        </p:blipFill>
        <p:spPr>
          <a:xfrm>
            <a:off x="3277190" y="4489036"/>
            <a:ext cx="1168878" cy="2316504"/>
          </a:xfrm>
          <a:prstGeom prst="rect">
            <a:avLst/>
          </a:prstGeom>
        </p:spPr>
      </p:pic>
      <p:pic>
        <p:nvPicPr>
          <p:cNvPr id="9" name="Picture 8">
            <a:extLst>
              <a:ext uri="{FF2B5EF4-FFF2-40B4-BE49-F238E27FC236}">
                <a16:creationId xmlns:a16="http://schemas.microsoft.com/office/drawing/2014/main" id="{9DCA0CA5-C447-4714-A53B-40E0C7B27DED}"/>
              </a:ext>
            </a:extLst>
          </p:cNvPr>
          <p:cNvPicPr>
            <a:picLocks noChangeAspect="1"/>
          </p:cNvPicPr>
          <p:nvPr/>
        </p:nvPicPr>
        <p:blipFill>
          <a:blip r:embed="rId5"/>
          <a:stretch>
            <a:fillRect/>
          </a:stretch>
        </p:blipFill>
        <p:spPr>
          <a:xfrm>
            <a:off x="7156557" y="1815105"/>
            <a:ext cx="802859" cy="1689788"/>
          </a:xfrm>
          <a:prstGeom prst="rect">
            <a:avLst/>
          </a:prstGeom>
        </p:spPr>
      </p:pic>
      <p:pic>
        <p:nvPicPr>
          <p:cNvPr id="10" name="Picture 9">
            <a:extLst>
              <a:ext uri="{FF2B5EF4-FFF2-40B4-BE49-F238E27FC236}">
                <a16:creationId xmlns:a16="http://schemas.microsoft.com/office/drawing/2014/main" id="{A265C49D-0A1A-453A-851D-0280121BDE4E}"/>
              </a:ext>
            </a:extLst>
          </p:cNvPr>
          <p:cNvPicPr>
            <a:picLocks noChangeAspect="1"/>
          </p:cNvPicPr>
          <p:nvPr/>
        </p:nvPicPr>
        <p:blipFill>
          <a:blip r:embed="rId6"/>
          <a:stretch>
            <a:fillRect/>
          </a:stretch>
        </p:blipFill>
        <p:spPr>
          <a:xfrm>
            <a:off x="6987106" y="4504206"/>
            <a:ext cx="1645561" cy="2315975"/>
          </a:xfrm>
          <a:prstGeom prst="rect">
            <a:avLst/>
          </a:prstGeom>
        </p:spPr>
      </p:pic>
      <p:sp>
        <p:nvSpPr>
          <p:cNvPr id="11" name="TextBox 10">
            <a:extLst>
              <a:ext uri="{FF2B5EF4-FFF2-40B4-BE49-F238E27FC236}">
                <a16:creationId xmlns:a16="http://schemas.microsoft.com/office/drawing/2014/main" id="{789F3D21-2CCA-4986-BD26-4D4968112485}"/>
              </a:ext>
            </a:extLst>
          </p:cNvPr>
          <p:cNvSpPr txBox="1"/>
          <p:nvPr/>
        </p:nvSpPr>
        <p:spPr>
          <a:xfrm>
            <a:off x="1259632" y="3821766"/>
            <a:ext cx="7884368" cy="646331"/>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Moduły komunikacji radiowej będą połączone z urządzeniami </a:t>
            </a:r>
            <a:r>
              <a:rPr lang="pl-PL" dirty="0" err="1">
                <a:latin typeface="Calibri" panose="020F0502020204030204" pitchFamily="34" charset="0"/>
                <a:cs typeface="Calibri" panose="020F0502020204030204" pitchFamily="34" charset="0"/>
              </a:rPr>
              <a:t>Arduino</a:t>
            </a:r>
            <a:r>
              <a:rPr lang="pl-PL" dirty="0">
                <a:latin typeface="Calibri" panose="020F0502020204030204" pitchFamily="34" charset="0"/>
                <a:cs typeface="Calibri" panose="020F0502020204030204" pitchFamily="34" charset="0"/>
              </a:rPr>
              <a:t> uno rev3, </a:t>
            </a:r>
            <a:r>
              <a:rPr lang="pl-PL" dirty="0" err="1">
                <a:latin typeface="Calibri" panose="020F0502020204030204" pitchFamily="34" charset="0"/>
                <a:cs typeface="Calibri" panose="020F0502020204030204" pitchFamily="34" charset="0"/>
              </a:rPr>
              <a:t>Arduino</a:t>
            </a:r>
            <a:r>
              <a:rPr lang="pl-PL" dirty="0">
                <a:latin typeface="Calibri" panose="020F0502020204030204" pitchFamily="34" charset="0"/>
                <a:cs typeface="Calibri" panose="020F0502020204030204" pitchFamily="34" charset="0"/>
              </a:rPr>
              <a:t> mega 2560, </a:t>
            </a:r>
            <a:r>
              <a:rPr lang="pl-PL" dirty="0" err="1">
                <a:latin typeface="Calibri" panose="020F0502020204030204" pitchFamily="34" charset="0"/>
                <a:cs typeface="Calibri" panose="020F0502020204030204" pitchFamily="34" charset="0"/>
              </a:rPr>
              <a:t>Raspberry</a:t>
            </a:r>
            <a:r>
              <a:rPr lang="pl-PL" dirty="0">
                <a:latin typeface="Calibri" panose="020F0502020204030204" pitchFamily="34" charset="0"/>
                <a:cs typeface="Calibri" panose="020F0502020204030204" pitchFamily="34" charset="0"/>
              </a:rPr>
              <a:t> pi zero w i </a:t>
            </a:r>
            <a:r>
              <a:rPr lang="pl-PL" dirty="0" err="1">
                <a:latin typeface="Calibri" panose="020F0502020204030204" pitchFamily="34" charset="0"/>
                <a:cs typeface="Calibri" panose="020F0502020204030204" pitchFamily="34" charset="0"/>
              </a:rPr>
              <a:t>SparkFun</a:t>
            </a:r>
            <a:r>
              <a:rPr lang="pl-PL" dirty="0">
                <a:latin typeface="Calibri" panose="020F0502020204030204" pitchFamily="34" charset="0"/>
                <a:cs typeface="Calibri" panose="020F0502020204030204" pitchFamily="34" charset="0"/>
              </a:rPr>
              <a:t> </a:t>
            </a:r>
            <a:r>
              <a:rPr lang="pl-PL" dirty="0" err="1">
                <a:latin typeface="Calibri" panose="020F0502020204030204" pitchFamily="34" charset="0"/>
                <a:cs typeface="Calibri" panose="020F0502020204030204" pitchFamily="34" charset="0"/>
              </a:rPr>
              <a:t>fio</a:t>
            </a:r>
            <a:r>
              <a:rPr lang="pl-PL" dirty="0">
                <a:latin typeface="Calibri" panose="020F0502020204030204" pitchFamily="34" charset="0"/>
                <a:cs typeface="Calibri" panose="020F0502020204030204" pitchFamily="34" charset="0"/>
              </a:rPr>
              <a:t> v3</a:t>
            </a:r>
          </a:p>
        </p:txBody>
      </p:sp>
      <p:pic>
        <p:nvPicPr>
          <p:cNvPr id="13" name="Picture 12">
            <a:extLst>
              <a:ext uri="{FF2B5EF4-FFF2-40B4-BE49-F238E27FC236}">
                <a16:creationId xmlns:a16="http://schemas.microsoft.com/office/drawing/2014/main" id="{EB9054A6-80D2-4FF5-A7F2-D09BE3886C3B}"/>
              </a:ext>
            </a:extLst>
          </p:cNvPr>
          <p:cNvPicPr>
            <a:picLocks noChangeAspect="1"/>
          </p:cNvPicPr>
          <p:nvPr/>
        </p:nvPicPr>
        <p:blipFill>
          <a:blip r:embed="rId7"/>
          <a:stretch>
            <a:fillRect/>
          </a:stretch>
        </p:blipFill>
        <p:spPr>
          <a:xfrm>
            <a:off x="3021550" y="1815106"/>
            <a:ext cx="576064" cy="1689787"/>
          </a:xfrm>
          <a:prstGeom prst="rect">
            <a:avLst/>
          </a:prstGeom>
        </p:spPr>
      </p:pic>
      <p:pic>
        <p:nvPicPr>
          <p:cNvPr id="14" name="Picture 13">
            <a:extLst>
              <a:ext uri="{FF2B5EF4-FFF2-40B4-BE49-F238E27FC236}">
                <a16:creationId xmlns:a16="http://schemas.microsoft.com/office/drawing/2014/main" id="{22BC59E7-6FF2-4FA8-A67F-41A4B8C8791B}"/>
              </a:ext>
            </a:extLst>
          </p:cNvPr>
          <p:cNvPicPr>
            <a:picLocks noChangeAspect="1"/>
          </p:cNvPicPr>
          <p:nvPr/>
        </p:nvPicPr>
        <p:blipFill>
          <a:blip r:embed="rId8"/>
          <a:stretch>
            <a:fillRect/>
          </a:stretch>
        </p:blipFill>
        <p:spPr>
          <a:xfrm>
            <a:off x="5184068" y="1815105"/>
            <a:ext cx="1437882" cy="1684213"/>
          </a:xfrm>
          <a:prstGeom prst="rect">
            <a:avLst/>
          </a:prstGeom>
        </p:spPr>
      </p:pic>
      <p:pic>
        <p:nvPicPr>
          <p:cNvPr id="15" name="Picture 14">
            <a:extLst>
              <a:ext uri="{FF2B5EF4-FFF2-40B4-BE49-F238E27FC236}">
                <a16:creationId xmlns:a16="http://schemas.microsoft.com/office/drawing/2014/main" id="{F4FEEF90-264E-410D-B9FA-5DFD4BE052E9}"/>
              </a:ext>
            </a:extLst>
          </p:cNvPr>
          <p:cNvPicPr>
            <a:picLocks noChangeAspect="1"/>
          </p:cNvPicPr>
          <p:nvPr/>
        </p:nvPicPr>
        <p:blipFill>
          <a:blip r:embed="rId9"/>
          <a:stretch>
            <a:fillRect/>
          </a:stretch>
        </p:blipFill>
        <p:spPr>
          <a:xfrm>
            <a:off x="3823830" y="1815106"/>
            <a:ext cx="964194" cy="1644801"/>
          </a:xfrm>
          <a:prstGeom prst="rect">
            <a:avLst/>
          </a:prstGeom>
        </p:spPr>
      </p:pic>
    </p:spTree>
    <p:extLst>
      <p:ext uri="{BB962C8B-B14F-4D97-AF65-F5344CB8AC3E}">
        <p14:creationId xmlns:p14="http://schemas.microsoft.com/office/powerpoint/2010/main" val="581215983"/>
      </p:ext>
    </p:extLst>
  </p:cSld>
  <p:clrMapOvr>
    <a:masterClrMapping/>
  </p:clrMapOvr>
  <p:transition>
    <p:randomBa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Użyty sprzęt – Czujniki</a:t>
            </a:r>
            <a:endParaRPr lang="en-US" sz="2800" b="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1815882"/>
          </a:xfrm>
          <a:prstGeom prst="rect">
            <a:avLst/>
          </a:prstGeom>
          <a:noFill/>
        </p:spPr>
        <p:txBody>
          <a:bodyPr wrap="square" rtlCol="0">
            <a:spAutoFit/>
          </a:bodyPr>
          <a:lstStyle/>
          <a:p>
            <a:pPr algn="just"/>
            <a:r>
              <a:rPr lang="pl-PL" sz="1600" dirty="0">
                <a:latin typeface="Calibri" panose="020F0502020204030204" pitchFamily="34" charset="0"/>
                <a:cs typeface="Calibri" panose="020F0502020204030204" pitchFamily="34" charset="0"/>
              </a:rPr>
              <a:t>Do platformy podłączone zostały czujniki DHT22 z których mikrokontrolery będą otrzymywały dane a następnie przesyłały je poprzez systemy bezprzewodowe do odbiorników i kolejno do bazy danych. Popularny czujnik temperatury i wilgotności powietrza komunikujący się poprzez interfejs cyfrowy. Wybór padł na tej czujnik ponieważ jest on prosty w konfiguracji i wytrzymały. Celem tej pracy nie jest weryfikacja poprawności otrzymywanych danych a poprawne przekazywanie je poprzez sieć radiową dlatego wybór czujników był sprawą mniej ważną.</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031325"/>
          </a:xfrm>
          <a:prstGeom prst="rect">
            <a:avLst/>
          </a:prstGeom>
          <a:noFill/>
        </p:spPr>
        <p:txBody>
          <a:bodyPr wrap="square" rtlCol="0">
            <a:spAutoFit/>
          </a:bodyPr>
          <a:lstStyle/>
          <a:p>
            <a:r>
              <a:rPr lang="pl-PL" sz="1400" dirty="0">
                <a:latin typeface="Calibri" panose="020F0502020204030204" pitchFamily="34" charset="0"/>
                <a:cs typeface="Calibri" panose="020F0502020204030204" pitchFamily="34" charset="0"/>
              </a:rPr>
              <a:t>Podstawowe informacje:</a:t>
            </a:r>
          </a:p>
          <a:p>
            <a:pPr marL="285750" indent="-285750">
              <a:buFont typeface="Arial" panose="020B0604020202020204" pitchFamily="34" charset="0"/>
              <a:buChar char="•"/>
            </a:pPr>
            <a:r>
              <a:rPr lang="pl-PL" sz="1400" dirty="0">
                <a:latin typeface="Calibri" panose="020F0502020204030204" pitchFamily="34" charset="0"/>
                <a:cs typeface="Calibri" panose="020F0502020204030204" pitchFamily="34" charset="0"/>
              </a:rPr>
              <a:t>Napięcie zasilania: od 3,3 V do 6 V</a:t>
            </a:r>
          </a:p>
          <a:p>
            <a:pPr marL="285750" indent="-285750">
              <a:buFont typeface="Arial" panose="020B0604020202020204" pitchFamily="34" charset="0"/>
              <a:buChar char="•"/>
            </a:pPr>
            <a:r>
              <a:rPr lang="pl-PL" sz="1400" dirty="0">
                <a:latin typeface="Calibri" panose="020F0502020204030204" pitchFamily="34" charset="0"/>
                <a:cs typeface="Calibri" panose="020F0502020204030204" pitchFamily="34" charset="0"/>
              </a:rPr>
              <a:t>Średni pobór prądu: 0.2 </a:t>
            </a:r>
            <a:r>
              <a:rPr lang="pl-PL" sz="1400" dirty="0" err="1">
                <a:latin typeface="Calibri" panose="020F0502020204030204" pitchFamily="34" charset="0"/>
                <a:cs typeface="Calibri" panose="020F0502020204030204" pitchFamily="34" charset="0"/>
              </a:rPr>
              <a:t>mA</a:t>
            </a:r>
            <a:endParaRPr lang="pl-PL"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l-PL" sz="1400" dirty="0">
                <a:latin typeface="Calibri" panose="020F0502020204030204" pitchFamily="34" charset="0"/>
                <a:cs typeface="Calibri" panose="020F0502020204030204" pitchFamily="34" charset="0"/>
              </a:rPr>
              <a:t>Zakres pomiarowy: -40 do 80 stopni </a:t>
            </a:r>
            <a:r>
              <a:rPr lang="pl-PL" sz="1400" dirty="0" err="1">
                <a:latin typeface="Calibri" panose="020F0502020204030204" pitchFamily="34" charset="0"/>
                <a:cs typeface="Calibri" panose="020F0502020204030204" pitchFamily="34" charset="0"/>
              </a:rPr>
              <a:t>celcjusza</a:t>
            </a:r>
            <a:endParaRPr lang="pl-PL"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l-PL" sz="1400" dirty="0">
                <a:latin typeface="Calibri" panose="020F0502020204030204" pitchFamily="34" charset="0"/>
                <a:cs typeface="Calibri" panose="020F0502020204030204" pitchFamily="34" charset="0"/>
              </a:rPr>
              <a:t>Komunikacja: GPIO</a:t>
            </a:r>
          </a:p>
          <a:p>
            <a:endParaRPr lang="pl-PL" sz="1400" dirty="0">
              <a:latin typeface="Calibri" panose="020F0502020204030204" pitchFamily="34" charset="0"/>
              <a:cs typeface="Calibri" panose="020F0502020204030204" pitchFamily="34" charset="0"/>
            </a:endParaRPr>
          </a:p>
          <a:p>
            <a:r>
              <a:rPr lang="pl-PL" sz="1400" dirty="0">
                <a:latin typeface="Calibri" panose="020F0502020204030204" pitchFamily="34" charset="0"/>
                <a:cs typeface="Calibri" panose="020F0502020204030204" pitchFamily="34" charset="0"/>
              </a:rPr>
              <a:t>Więcej informacji dostępne jest pod adresem https://github.com/TomaszBorusiewicz/praca_magisterska/blob/master/dokumentacje/DHT22.pdf</a:t>
            </a:r>
          </a:p>
        </p:txBody>
      </p:sp>
      <p:pic>
        <p:nvPicPr>
          <p:cNvPr id="3" name="Picture 2">
            <a:extLst>
              <a:ext uri="{FF2B5EF4-FFF2-40B4-BE49-F238E27FC236}">
                <a16:creationId xmlns:a16="http://schemas.microsoft.com/office/drawing/2014/main" id="{EC330849-552B-4477-85B0-60C70895942E}"/>
              </a:ext>
            </a:extLst>
          </p:cNvPr>
          <p:cNvPicPr>
            <a:picLocks noChangeAspect="1"/>
          </p:cNvPicPr>
          <p:nvPr/>
        </p:nvPicPr>
        <p:blipFill>
          <a:blip r:embed="rId3"/>
          <a:stretch>
            <a:fillRect/>
          </a:stretch>
        </p:blipFill>
        <p:spPr>
          <a:xfrm>
            <a:off x="1763688" y="2849454"/>
            <a:ext cx="2552700" cy="2228850"/>
          </a:xfrm>
          <a:prstGeom prst="rect">
            <a:avLst/>
          </a:prstGeom>
        </p:spPr>
      </p:pic>
    </p:spTree>
    <p:extLst>
      <p:ext uri="{BB962C8B-B14F-4D97-AF65-F5344CB8AC3E}">
        <p14:creationId xmlns:p14="http://schemas.microsoft.com/office/powerpoint/2010/main" val="238592558"/>
      </p:ext>
    </p:extLst>
  </p:cSld>
  <p:clrMapOvr>
    <a:masterClrMapping/>
  </p:clrMapOvr>
  <p:transition>
    <p:randomBa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Zestawienie platformy sprzętowej</a:t>
            </a:r>
            <a:endParaRPr lang="en-US" sz="28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908720"/>
            <a:ext cx="7560840" cy="5262979"/>
          </a:xfrm>
          <a:prstGeom prst="rect">
            <a:avLst/>
          </a:prstGeom>
          <a:noFill/>
        </p:spPr>
        <p:txBody>
          <a:bodyPr wrap="square" rtlCol="0">
            <a:spAutoFit/>
          </a:bodyPr>
          <a:lstStyle/>
          <a:p>
            <a:pPr algn="just"/>
            <a:r>
              <a:rPr lang="pl-PL" sz="1600" dirty="0">
                <a:latin typeface="Calibri" panose="020F0502020204030204" pitchFamily="34" charset="0"/>
                <a:cs typeface="Calibri" panose="020F0502020204030204" pitchFamily="34" charset="0"/>
              </a:rPr>
              <a:t>Pierwszym zadaniem było fizyczne połączenie ze sobą modułów radiowych oraz mikrokontrolerów. Do mojej pracy dyplomowej wybrałem następujące systemy radiowe:</a:t>
            </a: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HC-12</a:t>
            </a:r>
          </a:p>
          <a:p>
            <a:pPr marL="800100" lvl="1" indent="-342900">
              <a:buFont typeface="Arial" panose="020B0604020202020204" pitchFamily="34" charset="0"/>
              <a:buChar char="•"/>
            </a:pPr>
            <a:r>
              <a:rPr lang="pl-PL" sz="1600" dirty="0" err="1">
                <a:latin typeface="Calibri" panose="020F0502020204030204" pitchFamily="34" charset="0"/>
                <a:cs typeface="Calibri" panose="020F0502020204030204" pitchFamily="34" charset="0"/>
              </a:rPr>
              <a:t>LoRa</a:t>
            </a:r>
            <a:endParaRPr lang="pl-PL" sz="16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NRF24L01</a:t>
            </a:r>
          </a:p>
          <a:p>
            <a:pPr marL="800100" lvl="1" indent="-342900">
              <a:buFont typeface="Arial" panose="020B0604020202020204" pitchFamily="34" charset="0"/>
              <a:buChar char="•"/>
            </a:pPr>
            <a:r>
              <a:rPr lang="pl-PL" sz="1600" dirty="0" err="1">
                <a:latin typeface="Calibri" panose="020F0502020204030204" pitchFamily="34" charset="0"/>
                <a:cs typeface="Calibri" panose="020F0502020204030204" pitchFamily="34" charset="0"/>
              </a:rPr>
              <a:t>ZigBee</a:t>
            </a:r>
            <a:endParaRPr lang="pl-PL" sz="1600" dirty="0">
              <a:latin typeface="Calibri" panose="020F0502020204030204" pitchFamily="34" charset="0"/>
              <a:cs typeface="Calibri" panose="020F0502020204030204" pitchFamily="34" charset="0"/>
            </a:endParaRPr>
          </a:p>
          <a:p>
            <a:pPr lvl="1"/>
            <a:endParaRPr lang="pl-PL" sz="1600" dirty="0">
              <a:latin typeface="Calibri" panose="020F0502020204030204" pitchFamily="34" charset="0"/>
              <a:cs typeface="Calibri" panose="020F0502020204030204" pitchFamily="34" charset="0"/>
            </a:endParaRPr>
          </a:p>
          <a:p>
            <a:pPr algn="just"/>
            <a:r>
              <a:rPr lang="pl-PL" sz="1600" dirty="0">
                <a:latin typeface="Calibri" panose="020F0502020204030204" pitchFamily="34" charset="0"/>
                <a:cs typeface="Calibri" panose="020F0502020204030204" pitchFamily="34" charset="0"/>
              </a:rPr>
              <a:t>W celu realizacji pracy niezbędne są co najmniej 2 sztuki z każdego wybranego systemu radiowego, jeden w trybie pracy jako nadajnik oraz drugi w trybie pracy jako odbiornik.</a:t>
            </a:r>
          </a:p>
          <a:p>
            <a:pPr algn="just"/>
            <a:r>
              <a:rPr lang="pl-PL" sz="1600" dirty="0">
                <a:latin typeface="Calibri" panose="020F0502020204030204" pitchFamily="34" charset="0"/>
                <a:cs typeface="Calibri" panose="020F0502020204030204" pitchFamily="34" charset="0"/>
              </a:rPr>
              <a:t>Dodatkowo każdy moduł pracujący w trybie nadajnika podłączony zostanie do mikrokontrolera </a:t>
            </a:r>
            <a:r>
              <a:rPr lang="pl-PL" sz="1600" dirty="0" err="1">
                <a:latin typeface="Calibri" panose="020F0502020204030204" pitchFamily="34" charset="0"/>
                <a:cs typeface="Calibri" panose="020F0502020204030204" pitchFamily="34" charset="0"/>
              </a:rPr>
              <a:t>Arduino</a:t>
            </a:r>
            <a:r>
              <a:rPr lang="pl-PL" sz="1600" dirty="0">
                <a:latin typeface="Calibri" panose="020F0502020204030204" pitchFamily="34" charset="0"/>
                <a:cs typeface="Calibri" panose="020F0502020204030204" pitchFamily="34" charset="0"/>
              </a:rPr>
              <a:t> Uno. Moduły pracujące w trybie odbiornika połączone będą z jednym mikrokontrolerem </a:t>
            </a:r>
            <a:r>
              <a:rPr lang="pl-PL" sz="1600" dirty="0" err="1">
                <a:latin typeface="Calibri" panose="020F0502020204030204" pitchFamily="34" charset="0"/>
                <a:cs typeface="Calibri" panose="020F0502020204030204" pitchFamily="34" charset="0"/>
              </a:rPr>
              <a:t>Arduino</a:t>
            </a:r>
            <a:r>
              <a:rPr lang="pl-PL" sz="1600" dirty="0">
                <a:latin typeface="Calibri" panose="020F0502020204030204" pitchFamily="34" charset="0"/>
                <a:cs typeface="Calibri" panose="020F0502020204030204" pitchFamily="34" charset="0"/>
              </a:rPr>
              <a:t> mega.</a:t>
            </a:r>
          </a:p>
          <a:p>
            <a:pPr algn="just"/>
            <a:r>
              <a:rPr lang="pl-PL" sz="1600" dirty="0">
                <a:latin typeface="Calibri" panose="020F0502020204030204" pitchFamily="34" charset="0"/>
                <a:cs typeface="Calibri" panose="020F0502020204030204" pitchFamily="34" charset="0"/>
              </a:rPr>
              <a:t>Wybrany sprzęt łącznie:</a:t>
            </a: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2x HC-12</a:t>
            </a: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2x </a:t>
            </a:r>
            <a:r>
              <a:rPr lang="pl-PL" sz="1600" dirty="0" err="1">
                <a:latin typeface="Calibri" panose="020F0502020204030204" pitchFamily="34" charset="0"/>
                <a:cs typeface="Calibri" panose="020F0502020204030204" pitchFamily="34" charset="0"/>
              </a:rPr>
              <a:t>LoRa</a:t>
            </a:r>
            <a:endParaRPr lang="pl-PL" sz="16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2x NRF24L01</a:t>
            </a: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2x </a:t>
            </a:r>
            <a:r>
              <a:rPr lang="pl-PL" sz="1600" dirty="0" err="1">
                <a:latin typeface="Calibri" panose="020F0502020204030204" pitchFamily="34" charset="0"/>
                <a:cs typeface="Calibri" panose="020F0502020204030204" pitchFamily="34" charset="0"/>
              </a:rPr>
              <a:t>ZigBee</a:t>
            </a:r>
            <a:endParaRPr lang="pl-PL" sz="160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2x </a:t>
            </a:r>
            <a:r>
              <a:rPr lang="pl-PL" sz="1600" dirty="0" err="1">
                <a:latin typeface="Calibri" panose="020F0502020204030204" pitchFamily="34" charset="0"/>
                <a:cs typeface="Calibri" panose="020F0502020204030204" pitchFamily="34" charset="0"/>
              </a:rPr>
              <a:t>Arduino</a:t>
            </a:r>
            <a:r>
              <a:rPr lang="pl-PL" sz="1600" dirty="0">
                <a:latin typeface="Calibri" panose="020F0502020204030204" pitchFamily="34" charset="0"/>
                <a:cs typeface="Calibri" panose="020F0502020204030204" pitchFamily="34" charset="0"/>
              </a:rPr>
              <a:t> Uno</a:t>
            </a: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1x </a:t>
            </a:r>
            <a:r>
              <a:rPr lang="pl-PL" sz="1600" dirty="0" err="1">
                <a:latin typeface="Calibri" panose="020F0502020204030204" pitchFamily="34" charset="0"/>
                <a:cs typeface="Calibri" panose="020F0502020204030204" pitchFamily="34" charset="0"/>
              </a:rPr>
              <a:t>Arduino</a:t>
            </a:r>
            <a:r>
              <a:rPr lang="pl-PL" sz="1600" dirty="0">
                <a:latin typeface="Calibri" panose="020F0502020204030204" pitchFamily="34" charset="0"/>
                <a:cs typeface="Calibri" panose="020F0502020204030204" pitchFamily="34" charset="0"/>
              </a:rPr>
              <a:t> Mega</a:t>
            </a: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1x </a:t>
            </a:r>
            <a:r>
              <a:rPr lang="pl-PL" sz="1600" dirty="0" err="1">
                <a:latin typeface="Calibri" panose="020F0502020204030204" pitchFamily="34" charset="0"/>
                <a:cs typeface="Calibri" panose="020F0502020204030204" pitchFamily="34" charset="0"/>
              </a:rPr>
              <a:t>Raspberry</a:t>
            </a:r>
            <a:r>
              <a:rPr lang="pl-PL" sz="1600" dirty="0">
                <a:latin typeface="Calibri" panose="020F0502020204030204" pitchFamily="34" charset="0"/>
                <a:cs typeface="Calibri" panose="020F0502020204030204" pitchFamily="34" charset="0"/>
              </a:rPr>
              <a:t> pi</a:t>
            </a:r>
          </a:p>
          <a:p>
            <a:pPr marL="800100" lvl="1" indent="-342900">
              <a:buFont typeface="Arial" panose="020B0604020202020204" pitchFamily="34" charset="0"/>
              <a:buChar char="•"/>
            </a:pPr>
            <a:r>
              <a:rPr lang="pl-PL" sz="1600" dirty="0">
                <a:latin typeface="Calibri" panose="020F0502020204030204" pitchFamily="34" charset="0"/>
                <a:cs typeface="Calibri" panose="020F0502020204030204" pitchFamily="34" charset="0"/>
              </a:rPr>
              <a:t>1x </a:t>
            </a:r>
            <a:r>
              <a:rPr lang="pl-PL" sz="1600" dirty="0" err="1">
                <a:latin typeface="Calibri" panose="020F0502020204030204" pitchFamily="34" charset="0"/>
                <a:cs typeface="Calibri" panose="020F0502020204030204" pitchFamily="34" charset="0"/>
              </a:rPr>
              <a:t>Sparkfun</a:t>
            </a:r>
            <a:r>
              <a:rPr lang="pl-PL" sz="1600" dirty="0">
                <a:latin typeface="Calibri" panose="020F0502020204030204" pitchFamily="34" charset="0"/>
                <a:cs typeface="Calibri" panose="020F0502020204030204" pitchFamily="34" charset="0"/>
              </a:rPr>
              <a:t> </a:t>
            </a:r>
            <a:r>
              <a:rPr lang="pl-PL" sz="1600" dirty="0" err="1">
                <a:latin typeface="Calibri" panose="020F0502020204030204" pitchFamily="34" charset="0"/>
                <a:cs typeface="Calibri" panose="020F0502020204030204" pitchFamily="34" charset="0"/>
              </a:rPr>
              <a:t>Fio</a:t>
            </a:r>
            <a:r>
              <a:rPr lang="pl-PL" sz="1600" dirty="0">
                <a:latin typeface="Calibri" panose="020F0502020204030204" pitchFamily="34" charset="0"/>
                <a:cs typeface="Calibri" panose="020F0502020204030204" pitchFamily="34" charset="0"/>
              </a:rPr>
              <a:t> v3</a:t>
            </a:r>
          </a:p>
        </p:txBody>
      </p:sp>
    </p:spTree>
    <p:extLst>
      <p:ext uri="{BB962C8B-B14F-4D97-AF65-F5344CB8AC3E}">
        <p14:creationId xmlns:p14="http://schemas.microsoft.com/office/powerpoint/2010/main" val="2764421304"/>
      </p:ext>
    </p:extLst>
  </p:cSld>
  <p:clrMapOvr>
    <a:masterClrMapping/>
  </p:clrMapOvr>
  <p:transition>
    <p:randomBa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954107"/>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Skrypty obsługujące moduły sensorowo-komunikacyjne</a:t>
            </a:r>
            <a:endParaRPr lang="en-US" sz="28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008450"/>
            <a:ext cx="7560840" cy="923330"/>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Po pomyślnym podłączeniu modułów i mikrokontrolerów przygotowane zostały skrypty obsługujące urządzenia wykorzystane w pracy. Kod napisany został w językach </a:t>
            </a:r>
            <a:r>
              <a:rPr lang="pl-PL" dirty="0" err="1">
                <a:latin typeface="Calibri" panose="020F0502020204030204" pitchFamily="34" charset="0"/>
                <a:cs typeface="Calibri" panose="020F0502020204030204" pitchFamily="34" charset="0"/>
              </a:rPr>
              <a:t>Arduino</a:t>
            </a:r>
            <a:r>
              <a:rPr lang="pl-PL" dirty="0">
                <a:latin typeface="Calibri" panose="020F0502020204030204" pitchFamily="34" charset="0"/>
                <a:cs typeface="Calibri" panose="020F0502020204030204" pitchFamily="34" charset="0"/>
              </a:rPr>
              <a:t> (język bazujący na języku C) oraz </a:t>
            </a:r>
            <a:r>
              <a:rPr lang="pl-PL" dirty="0" err="1">
                <a:latin typeface="Calibri" panose="020F0502020204030204" pitchFamily="34" charset="0"/>
                <a:cs typeface="Calibri" panose="020F0502020204030204" pitchFamily="34" charset="0"/>
              </a:rPr>
              <a:t>Python</a:t>
            </a:r>
            <a:r>
              <a:rPr lang="pl-PL" dirty="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26ECE9EB-5E6E-4C9F-9F7E-6CEDD92D3D8C}"/>
              </a:ext>
            </a:extLst>
          </p:cNvPr>
          <p:cNvPicPr>
            <a:picLocks noChangeAspect="1"/>
          </p:cNvPicPr>
          <p:nvPr/>
        </p:nvPicPr>
        <p:blipFill>
          <a:blip r:embed="rId2"/>
          <a:stretch>
            <a:fillRect/>
          </a:stretch>
        </p:blipFill>
        <p:spPr>
          <a:xfrm>
            <a:off x="2555776" y="1958937"/>
            <a:ext cx="5256584" cy="2265769"/>
          </a:xfrm>
          <a:prstGeom prst="rect">
            <a:avLst/>
          </a:prstGeom>
        </p:spPr>
      </p:pic>
      <p:pic>
        <p:nvPicPr>
          <p:cNvPr id="5" name="Picture 4">
            <a:extLst>
              <a:ext uri="{FF2B5EF4-FFF2-40B4-BE49-F238E27FC236}">
                <a16:creationId xmlns:a16="http://schemas.microsoft.com/office/drawing/2014/main" id="{A19CDA61-72D8-4EFF-AD0C-82DB55EE11E0}"/>
              </a:ext>
            </a:extLst>
          </p:cNvPr>
          <p:cNvPicPr>
            <a:picLocks noChangeAspect="1"/>
          </p:cNvPicPr>
          <p:nvPr/>
        </p:nvPicPr>
        <p:blipFill>
          <a:blip r:embed="rId3"/>
          <a:stretch>
            <a:fillRect/>
          </a:stretch>
        </p:blipFill>
        <p:spPr>
          <a:xfrm>
            <a:off x="2555777" y="4279021"/>
            <a:ext cx="5256584" cy="2371000"/>
          </a:xfrm>
          <a:prstGeom prst="rect">
            <a:avLst/>
          </a:prstGeom>
        </p:spPr>
      </p:pic>
    </p:spTree>
    <p:extLst>
      <p:ext uri="{BB962C8B-B14F-4D97-AF65-F5344CB8AC3E}">
        <p14:creationId xmlns:p14="http://schemas.microsoft.com/office/powerpoint/2010/main" val="697636725"/>
      </p:ext>
    </p:extLst>
  </p:cSld>
  <p:clrMapOvr>
    <a:masterClrMapping/>
  </p:clrMapOvr>
  <p:transition>
    <p:randomBa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Zestawienie platformy sprzętowej - nadajniki</a:t>
            </a:r>
            <a:endParaRPr lang="en-US" sz="2800" b="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986457"/>
            <a:ext cx="7560840" cy="646331"/>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Moduły systemów bezprzewodowych zostały podłączone do mikrokontrolerów wg. poniższych schematów.</a:t>
            </a:r>
            <a:endParaRPr lang="en-US"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73FB239-1F58-4DF7-A086-8427EC9BB3A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2289" y="1839520"/>
            <a:ext cx="2998330" cy="2179555"/>
          </a:xfrm>
          <a:prstGeom prst="rect">
            <a:avLst/>
          </a:prstGeom>
          <a:noFill/>
          <a:ln>
            <a:noFill/>
          </a:ln>
        </p:spPr>
      </p:pic>
      <p:pic>
        <p:nvPicPr>
          <p:cNvPr id="9" name="Picture 8">
            <a:extLst>
              <a:ext uri="{FF2B5EF4-FFF2-40B4-BE49-F238E27FC236}">
                <a16:creationId xmlns:a16="http://schemas.microsoft.com/office/drawing/2014/main" id="{A38A0962-9FCA-4376-AD2D-B796F09AA87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77" y="4165924"/>
            <a:ext cx="2893232" cy="2536500"/>
          </a:xfrm>
          <a:prstGeom prst="rect">
            <a:avLst/>
          </a:prstGeom>
          <a:noFill/>
          <a:ln>
            <a:noFill/>
          </a:ln>
        </p:spPr>
      </p:pic>
      <p:pic>
        <p:nvPicPr>
          <p:cNvPr id="10" name="Picture 9">
            <a:extLst>
              <a:ext uri="{FF2B5EF4-FFF2-40B4-BE49-F238E27FC236}">
                <a16:creationId xmlns:a16="http://schemas.microsoft.com/office/drawing/2014/main" id="{E77D6BF3-F1AB-4B66-84DB-C0ED7F711FA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58956" y="1839520"/>
            <a:ext cx="2384699" cy="2098535"/>
          </a:xfrm>
          <a:prstGeom prst="rect">
            <a:avLst/>
          </a:prstGeom>
          <a:noFill/>
          <a:ln>
            <a:noFill/>
          </a:ln>
        </p:spPr>
      </p:pic>
      <p:pic>
        <p:nvPicPr>
          <p:cNvPr id="11" name="Picture 10">
            <a:extLst>
              <a:ext uri="{FF2B5EF4-FFF2-40B4-BE49-F238E27FC236}">
                <a16:creationId xmlns:a16="http://schemas.microsoft.com/office/drawing/2014/main" id="{0A6407E1-144A-4734-955D-EA8BD06C495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558956" y="4176939"/>
            <a:ext cx="2412802" cy="2683527"/>
          </a:xfrm>
          <a:prstGeom prst="rect">
            <a:avLst/>
          </a:prstGeom>
          <a:noFill/>
          <a:ln>
            <a:noFill/>
          </a:ln>
        </p:spPr>
      </p:pic>
    </p:spTree>
    <p:extLst>
      <p:ext uri="{BB962C8B-B14F-4D97-AF65-F5344CB8AC3E}">
        <p14:creationId xmlns:p14="http://schemas.microsoft.com/office/powerpoint/2010/main" val="2419040881"/>
      </p:ext>
    </p:extLst>
  </p:cSld>
  <p:clrMapOvr>
    <a:masterClrMapping/>
  </p:clrMapOvr>
  <p:transition>
    <p:randomBa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b="1" dirty="0">
                <a:latin typeface="Calibri" panose="020F0502020204030204" pitchFamily="34" charset="0"/>
                <a:cs typeface="Calibri" panose="020F0502020204030204" pitchFamily="34" charset="0"/>
              </a:rPr>
              <a:t>Zestawienie platformy sprzętowej - odbiorniki</a:t>
            </a:r>
            <a:endParaRPr lang="en-US" sz="2800" b="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980728"/>
            <a:ext cx="7560840" cy="923330"/>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Pozostałe urządzenia podłączono do </a:t>
            </a:r>
            <a:r>
              <a:rPr lang="pl-PL" dirty="0" err="1">
                <a:latin typeface="Calibri" panose="020F0502020204030204" pitchFamily="34" charset="0"/>
                <a:cs typeface="Calibri" panose="020F0502020204030204" pitchFamily="34" charset="0"/>
              </a:rPr>
              <a:t>Arduino</a:t>
            </a:r>
            <a:r>
              <a:rPr lang="pl-PL" dirty="0">
                <a:latin typeface="Calibri" panose="020F0502020204030204" pitchFamily="34" charset="0"/>
                <a:cs typeface="Calibri" panose="020F0502020204030204" pitchFamily="34" charset="0"/>
              </a:rPr>
              <a:t> mega 2560 i skonfigurowano jako odbiorniki. Następnie otrzymane dane przekazywane są do </a:t>
            </a:r>
            <a:r>
              <a:rPr lang="pl-PL" dirty="0" err="1">
                <a:latin typeface="Calibri" panose="020F0502020204030204" pitchFamily="34" charset="0"/>
                <a:cs typeface="Calibri" panose="020F0502020204030204" pitchFamily="34" charset="0"/>
              </a:rPr>
              <a:t>Raspberry</a:t>
            </a:r>
            <a:r>
              <a:rPr lang="pl-PL" dirty="0">
                <a:latin typeface="Calibri" panose="020F0502020204030204" pitchFamily="34" charset="0"/>
                <a:cs typeface="Calibri" panose="020F0502020204030204" pitchFamily="34" charset="0"/>
              </a:rPr>
              <a:t> pi a później do bazy danych.</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43B4856-353D-4A07-89DC-21BEA69E6A0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990737"/>
            <a:ext cx="6645389" cy="4160738"/>
          </a:xfrm>
          <a:prstGeom prst="rect">
            <a:avLst/>
          </a:prstGeom>
          <a:noFill/>
          <a:ln>
            <a:noFill/>
          </a:ln>
        </p:spPr>
      </p:pic>
    </p:spTree>
    <p:extLst>
      <p:ext uri="{BB962C8B-B14F-4D97-AF65-F5344CB8AC3E}">
        <p14:creationId xmlns:p14="http://schemas.microsoft.com/office/powerpoint/2010/main" val="4156483775"/>
      </p:ext>
    </p:extLst>
  </p:cSld>
  <p:clrMapOvr>
    <a:masterClrMapping/>
  </p:clrMapOvr>
  <p:transition>
    <p:randomBar/>
  </p:transition>
</p:sld>
</file>

<file path=ppt/theme/theme1.xml><?xml version="1.0" encoding="utf-8"?>
<a:theme xmlns:a="http://schemas.openxmlformats.org/drawingml/2006/main" name="szablon1-PL">
  <a:themeElements>
    <a:clrScheme name="Odcienie szarości">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1_Projekt domyślny">
      <a:majorFont>
        <a:latin typeface="Trebuchet MS"/>
        <a:ea typeface=""/>
        <a:cs typeface=""/>
      </a:majorFont>
      <a:minorFont>
        <a:latin typeface="Trebuchet MS"/>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ojekt domyślny 1">
        <a:dk1>
          <a:srgbClr val="000000"/>
        </a:dk1>
        <a:lt1>
          <a:srgbClr val="FFFFFF"/>
        </a:lt1>
        <a:dk2>
          <a:srgbClr val="FFEBD5"/>
        </a:dk2>
        <a:lt2>
          <a:srgbClr val="78120A"/>
        </a:lt2>
        <a:accent1>
          <a:srgbClr val="E32213"/>
        </a:accent1>
        <a:accent2>
          <a:srgbClr val="FFD3A1"/>
        </a:accent2>
        <a:accent3>
          <a:srgbClr val="FFFFFF"/>
        </a:accent3>
        <a:accent4>
          <a:srgbClr val="000000"/>
        </a:accent4>
        <a:accent5>
          <a:srgbClr val="EFABAA"/>
        </a:accent5>
        <a:accent6>
          <a:srgbClr val="E7BF91"/>
        </a:accent6>
        <a:hlink>
          <a:srgbClr val="FFD9AF"/>
        </a:hlink>
        <a:folHlink>
          <a:srgbClr val="FFB2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Prezentacja</Template>
  <TotalTime>1916</TotalTime>
  <Words>1076</Words>
  <Application>Microsoft Office PowerPoint</Application>
  <PresentationFormat>On-screen Show (4:3)</PresentationFormat>
  <Paragraphs>89</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Trebuchet MS</vt:lpstr>
      <vt:lpstr>szablon1-PL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Student 219278</dc:creator>
  <cp:lastModifiedBy>Borusiewicz, Tomasz (Nokia - PL/Wroclaw)</cp:lastModifiedBy>
  <cp:revision>68</cp:revision>
  <cp:lastPrinted>2017-02-27T13:04:48Z</cp:lastPrinted>
  <dcterms:created xsi:type="dcterms:W3CDTF">2020-03-08T09:31:03Z</dcterms:created>
  <dcterms:modified xsi:type="dcterms:W3CDTF">2020-05-28T19:22:51Z</dcterms:modified>
</cp:coreProperties>
</file>